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8" r:id="rId7"/>
    <p:sldId id="259" r:id="rId8"/>
    <p:sldId id="260" r:id="rId9"/>
    <p:sldId id="267" r:id="rId10"/>
    <p:sldId id="268" r:id="rId11"/>
    <p:sldId id="269" r:id="rId12"/>
    <p:sldId id="270" r:id="rId13"/>
    <p:sldId id="271" r:id="rId14"/>
    <p:sldId id="272" r:id="rId15"/>
    <p:sldId id="273" r:id="rId16"/>
    <p:sldId id="264" r:id="rId17"/>
    <p:sldId id="275" r:id="rId18"/>
    <p:sldId id="274"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 id="290" r:id="rId33"/>
    <p:sldId id="265" r:id="rId34"/>
    <p:sldId id="266" r:id="rId35"/>
    <p:sldId id="292" r:id="rId36"/>
    <p:sldId id="291" r:id="rId37"/>
    <p:sldId id="293" r:id="rId38"/>
    <p:sldId id="294" r:id="rId39"/>
    <p:sldId id="295" r:id="rId40"/>
    <p:sldId id="296" r:id="rId41"/>
    <p:sldId id="299" r:id="rId42"/>
    <p:sldId id="300" r:id="rId43"/>
    <p:sldId id="301" r:id="rId44"/>
    <p:sldId id="302" r:id="rId45"/>
    <p:sldId id="29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961222-01F2-4258-9EC5-C4BB8F8C8996}" type="datetimeFigureOut">
              <a:rPr lang="en-US" smtClean="0"/>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41528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61222-01F2-4258-9EC5-C4BB8F8C8996}" type="datetimeFigureOut">
              <a:rPr lang="en-US" smtClean="0"/>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267683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61222-01F2-4258-9EC5-C4BB8F8C8996}" type="datetimeFigureOut">
              <a:rPr lang="en-US" smtClean="0"/>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412479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61222-01F2-4258-9EC5-C4BB8F8C8996}" type="datetimeFigureOut">
              <a:rPr lang="en-US" smtClean="0"/>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65724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961222-01F2-4258-9EC5-C4BB8F8C8996}" type="datetimeFigureOut">
              <a:rPr lang="en-US" smtClean="0"/>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252922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961222-01F2-4258-9EC5-C4BB8F8C8996}" type="datetimeFigureOut">
              <a:rPr lang="en-US" smtClean="0"/>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4269806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961222-01F2-4258-9EC5-C4BB8F8C8996}" type="datetimeFigureOut">
              <a:rPr lang="en-US" smtClean="0"/>
              <a:t>5/1/2013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23279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961222-01F2-4258-9EC5-C4BB8F8C8996}" type="datetimeFigureOut">
              <a:rPr lang="en-US" smtClean="0"/>
              <a:t>5/1/2013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3621047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61222-01F2-4258-9EC5-C4BB8F8C8996}" type="datetimeFigureOut">
              <a:rPr lang="en-US" smtClean="0"/>
              <a:t>5/1/2013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243775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61222-01F2-4258-9EC5-C4BB8F8C8996}" type="datetimeFigureOut">
              <a:rPr lang="en-US" smtClean="0"/>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232094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61222-01F2-4258-9EC5-C4BB8F8C8996}" type="datetimeFigureOut">
              <a:rPr lang="en-US" smtClean="0"/>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9297E-8DB0-4224-821E-C83912C4E784}" type="slidenum">
              <a:rPr lang="en-US" smtClean="0"/>
              <a:t>‹#›</a:t>
            </a:fld>
            <a:endParaRPr lang="en-US"/>
          </a:p>
        </p:txBody>
      </p:sp>
    </p:spTree>
    <p:extLst>
      <p:ext uri="{BB962C8B-B14F-4D97-AF65-F5344CB8AC3E}">
        <p14:creationId xmlns:p14="http://schemas.microsoft.com/office/powerpoint/2010/main" val="1480835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61222-01F2-4258-9EC5-C4BB8F8C8996}" type="datetimeFigureOut">
              <a:rPr lang="en-US" smtClean="0"/>
              <a:t>5/1/2013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99297E-8DB0-4224-821E-C83912C4E784}" type="slidenum">
              <a:rPr lang="en-US" smtClean="0"/>
              <a:t>‹#›</a:t>
            </a:fld>
            <a:endParaRPr lang="en-US"/>
          </a:p>
        </p:txBody>
      </p:sp>
    </p:spTree>
    <p:extLst>
      <p:ext uri="{BB962C8B-B14F-4D97-AF65-F5344CB8AC3E}">
        <p14:creationId xmlns:p14="http://schemas.microsoft.com/office/powerpoint/2010/main" val="995108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Kapitel</a:t>
            </a:r>
            <a:r>
              <a:rPr lang="en-US" dirty="0" smtClean="0"/>
              <a:t> 5 </a:t>
            </a:r>
            <a:r>
              <a:rPr lang="en-US" dirty="0" err="1" smtClean="0"/>
              <a:t>Wiederholung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3140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Dies____  </a:t>
            </a:r>
            <a:r>
              <a:rPr lang="en-US" dirty="0" err="1" smtClean="0"/>
              <a:t>Gemüse</a:t>
            </a:r>
            <a:r>
              <a:rPr lang="en-US" dirty="0" smtClean="0"/>
              <a:t> (n.) mag </a:t>
            </a:r>
            <a:r>
              <a:rPr lang="en-US" dirty="0" err="1" smtClean="0"/>
              <a:t>ich</a:t>
            </a:r>
            <a:r>
              <a:rPr lang="en-US" dirty="0" smtClean="0"/>
              <a:t> </a:t>
            </a:r>
            <a:r>
              <a:rPr lang="en-US" dirty="0" err="1" smtClean="0"/>
              <a:t>auch</a:t>
            </a:r>
            <a:r>
              <a:rPr lang="en-US" dirty="0" smtClean="0"/>
              <a:t> </a:t>
            </a:r>
            <a:r>
              <a:rPr lang="en-US" dirty="0" err="1" smtClean="0"/>
              <a:t>nicht</a:t>
            </a:r>
            <a:r>
              <a:rPr lang="en-US" dirty="0" smtClean="0"/>
              <a:t>.</a:t>
            </a:r>
            <a:endParaRPr lang="en-US" dirty="0"/>
          </a:p>
        </p:txBody>
      </p:sp>
      <p:sp>
        <p:nvSpPr>
          <p:cNvPr id="3" name="Subtitle 2"/>
          <p:cNvSpPr>
            <a:spLocks noGrp="1"/>
          </p:cNvSpPr>
          <p:nvPr>
            <p:ph type="subTitle" idx="1"/>
          </p:nvPr>
        </p:nvSpPr>
        <p:spPr>
          <a:xfrm>
            <a:off x="1828800" y="2057400"/>
            <a:ext cx="1371600" cy="914400"/>
          </a:xfrm>
        </p:spPr>
        <p:txBody>
          <a:bodyPr>
            <a:normAutofit/>
          </a:bodyPr>
          <a:lstStyle/>
          <a:p>
            <a:r>
              <a:rPr lang="en-US" sz="5400" dirty="0" err="1" smtClean="0"/>
              <a:t>es</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57400"/>
            <a:ext cx="9296400" cy="1470025"/>
          </a:xfrm>
        </p:spPr>
        <p:txBody>
          <a:bodyPr>
            <a:normAutofit/>
          </a:bodyPr>
          <a:lstStyle/>
          <a:p>
            <a:r>
              <a:rPr lang="en-US" dirty="0" err="1" smtClean="0"/>
              <a:t>Ich</a:t>
            </a:r>
            <a:r>
              <a:rPr lang="en-US" dirty="0" smtClean="0"/>
              <a:t> </a:t>
            </a:r>
            <a:r>
              <a:rPr lang="en-US" dirty="0" err="1" smtClean="0"/>
              <a:t>bedaure</a:t>
            </a:r>
            <a:r>
              <a:rPr lang="en-US" dirty="0" smtClean="0"/>
              <a:t>, dies___ </a:t>
            </a:r>
            <a:r>
              <a:rPr lang="en-US" dirty="0" err="1" smtClean="0"/>
              <a:t>Gemüsesuppe</a:t>
            </a:r>
            <a:r>
              <a:rPr lang="en-US" dirty="0" smtClean="0"/>
              <a:t> (f.) </a:t>
            </a:r>
            <a:r>
              <a:rPr lang="en-US" dirty="0" err="1" smtClean="0"/>
              <a:t>schmeckt</a:t>
            </a:r>
            <a:r>
              <a:rPr lang="en-US" dirty="0" smtClean="0"/>
              <a:t> </a:t>
            </a:r>
            <a:r>
              <a:rPr lang="en-US" dirty="0" err="1" smtClean="0"/>
              <a:t>mir</a:t>
            </a:r>
            <a:r>
              <a:rPr lang="en-US" dirty="0" smtClean="0"/>
              <a:t> </a:t>
            </a:r>
            <a:r>
              <a:rPr lang="en-US" dirty="0" err="1" smtClean="0"/>
              <a:t>nicht</a:t>
            </a:r>
            <a:r>
              <a:rPr lang="en-US" dirty="0" smtClean="0"/>
              <a:t>.</a:t>
            </a:r>
            <a:endParaRPr lang="en-US" dirty="0"/>
          </a:p>
        </p:txBody>
      </p:sp>
      <p:sp>
        <p:nvSpPr>
          <p:cNvPr id="3" name="Subtitle 2"/>
          <p:cNvSpPr>
            <a:spLocks noGrp="1"/>
          </p:cNvSpPr>
          <p:nvPr>
            <p:ph type="subTitle" idx="1"/>
          </p:nvPr>
        </p:nvSpPr>
        <p:spPr>
          <a:xfrm>
            <a:off x="4038600" y="1981200"/>
            <a:ext cx="1371600" cy="914400"/>
          </a:xfrm>
        </p:spPr>
        <p:txBody>
          <a:bodyPr>
            <a:normAutofit/>
          </a:bodyPr>
          <a:lstStyle/>
          <a:p>
            <a:r>
              <a:rPr lang="en-US" sz="5400" dirty="0" smtClean="0"/>
              <a:t>e</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 was </a:t>
            </a:r>
            <a:r>
              <a:rPr lang="en-US" dirty="0" err="1" smtClean="0"/>
              <a:t>ist</a:t>
            </a:r>
            <a:r>
              <a:rPr lang="en-US" dirty="0" smtClean="0"/>
              <a:t> auf dies____ Sandwich (n.)?</a:t>
            </a:r>
            <a:endParaRPr lang="en-US" dirty="0"/>
          </a:p>
        </p:txBody>
      </p:sp>
      <p:sp>
        <p:nvSpPr>
          <p:cNvPr id="3" name="Subtitle 2"/>
          <p:cNvSpPr>
            <a:spLocks noGrp="1"/>
          </p:cNvSpPr>
          <p:nvPr>
            <p:ph type="subTitle" idx="1"/>
          </p:nvPr>
        </p:nvSpPr>
        <p:spPr>
          <a:xfrm>
            <a:off x="6172200" y="1981200"/>
            <a:ext cx="1371600" cy="914400"/>
          </a:xfrm>
        </p:spPr>
        <p:txBody>
          <a:bodyPr>
            <a:normAutofit/>
          </a:bodyPr>
          <a:lstStyle/>
          <a:p>
            <a:r>
              <a:rPr lang="en-US" sz="5400" dirty="0" err="1" smtClean="0"/>
              <a:t>em</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 dies____ </a:t>
            </a:r>
            <a:r>
              <a:rPr lang="en-US" dirty="0" err="1" smtClean="0"/>
              <a:t>Speise</a:t>
            </a:r>
            <a:r>
              <a:rPr lang="en-US" dirty="0" smtClean="0"/>
              <a:t> (f.) </a:t>
            </a:r>
            <a:r>
              <a:rPr lang="en-US" dirty="0" err="1" smtClean="0"/>
              <a:t>gibt</a:t>
            </a:r>
            <a:r>
              <a:rPr lang="en-US" dirty="0" smtClean="0"/>
              <a:t> </a:t>
            </a:r>
            <a:r>
              <a:rPr lang="en-US" dirty="0" err="1" smtClean="0"/>
              <a:t>es</a:t>
            </a:r>
            <a:r>
              <a:rPr lang="en-US" dirty="0" smtClean="0"/>
              <a:t> </a:t>
            </a:r>
            <a:r>
              <a:rPr lang="en-US" dirty="0" err="1" smtClean="0"/>
              <a:t>wenig</a:t>
            </a:r>
            <a:r>
              <a:rPr lang="en-US" dirty="0" smtClean="0"/>
              <a:t> </a:t>
            </a:r>
            <a:r>
              <a:rPr lang="en-US" dirty="0" err="1" smtClean="0"/>
              <a:t>Salz</a:t>
            </a:r>
            <a:r>
              <a:rPr lang="en-US" dirty="0" smtClean="0"/>
              <a:t> und </a:t>
            </a:r>
            <a:r>
              <a:rPr lang="en-US" dirty="0" err="1" smtClean="0"/>
              <a:t>Fett</a:t>
            </a:r>
            <a:r>
              <a:rPr lang="en-US" dirty="0" smtClean="0"/>
              <a:t>.  </a:t>
            </a:r>
            <a:r>
              <a:rPr lang="en-US" dirty="0" err="1" smtClean="0"/>
              <a:t>Sehr</a:t>
            </a:r>
            <a:r>
              <a:rPr lang="en-US" dirty="0" smtClean="0"/>
              <a:t> </a:t>
            </a:r>
            <a:r>
              <a:rPr lang="en-US" dirty="0" err="1" smtClean="0"/>
              <a:t>gesund</a:t>
            </a:r>
            <a:r>
              <a:rPr lang="en-US" dirty="0" smtClean="0"/>
              <a:t>.</a:t>
            </a:r>
            <a:endParaRPr lang="en-US" dirty="0"/>
          </a:p>
        </p:txBody>
      </p:sp>
      <p:sp>
        <p:nvSpPr>
          <p:cNvPr id="3" name="Subtitle 2"/>
          <p:cNvSpPr>
            <a:spLocks noGrp="1"/>
          </p:cNvSpPr>
          <p:nvPr>
            <p:ph type="subTitle" idx="1"/>
          </p:nvPr>
        </p:nvSpPr>
        <p:spPr>
          <a:xfrm>
            <a:off x="1981200" y="2057400"/>
            <a:ext cx="1371600" cy="914400"/>
          </a:xfrm>
        </p:spPr>
        <p:txBody>
          <a:bodyPr>
            <a:normAutofit/>
          </a:bodyPr>
          <a:lstStyle/>
          <a:p>
            <a:r>
              <a:rPr lang="en-US" sz="5400" dirty="0" err="1" smtClean="0"/>
              <a:t>er</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Probieren</a:t>
            </a:r>
            <a:r>
              <a:rPr lang="en-US" dirty="0" smtClean="0"/>
              <a:t> </a:t>
            </a:r>
            <a:r>
              <a:rPr lang="en-US" dirty="0" err="1" smtClean="0"/>
              <a:t>Sie</a:t>
            </a:r>
            <a:r>
              <a:rPr lang="en-US" dirty="0" smtClean="0"/>
              <a:t> </a:t>
            </a:r>
            <a:r>
              <a:rPr lang="en-US" dirty="0" err="1" smtClean="0"/>
              <a:t>erst</a:t>
            </a:r>
            <a:r>
              <a:rPr lang="en-US" dirty="0" smtClean="0"/>
              <a:t> mal dies___ </a:t>
            </a:r>
            <a:r>
              <a:rPr lang="en-US" dirty="0" err="1" smtClean="0"/>
              <a:t>Fisch</a:t>
            </a:r>
            <a:r>
              <a:rPr lang="en-US" dirty="0" smtClean="0"/>
              <a:t> (m.)!</a:t>
            </a:r>
            <a:endParaRPr lang="en-US" dirty="0"/>
          </a:p>
        </p:txBody>
      </p:sp>
      <p:sp>
        <p:nvSpPr>
          <p:cNvPr id="3" name="Subtitle 2"/>
          <p:cNvSpPr>
            <a:spLocks noGrp="1"/>
          </p:cNvSpPr>
          <p:nvPr>
            <p:ph type="subTitle" idx="1"/>
          </p:nvPr>
        </p:nvSpPr>
        <p:spPr>
          <a:xfrm>
            <a:off x="6858000" y="1981200"/>
            <a:ext cx="1371600" cy="914400"/>
          </a:xfrm>
        </p:spPr>
        <p:txBody>
          <a:bodyPr>
            <a:normAutofit/>
          </a:bodyPr>
          <a:lstStyle/>
          <a:p>
            <a:r>
              <a:rPr lang="en-US" sz="5400" dirty="0" smtClean="0"/>
              <a:t>en</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Ich</a:t>
            </a:r>
            <a:r>
              <a:rPr lang="en-US" dirty="0" smtClean="0"/>
              <a:t> </a:t>
            </a:r>
            <a:r>
              <a:rPr lang="en-US" dirty="0" err="1" smtClean="0"/>
              <a:t>möchte</a:t>
            </a:r>
            <a:r>
              <a:rPr lang="en-US" dirty="0" smtClean="0"/>
              <a:t> </a:t>
            </a:r>
            <a:r>
              <a:rPr lang="en-US" dirty="0" err="1" smtClean="0"/>
              <a:t>erst</a:t>
            </a:r>
            <a:r>
              <a:rPr lang="en-US" dirty="0" smtClean="0"/>
              <a:t> dies____ </a:t>
            </a:r>
            <a:r>
              <a:rPr lang="en-US" dirty="0" err="1" smtClean="0"/>
              <a:t>Fleisch</a:t>
            </a:r>
            <a:r>
              <a:rPr lang="en-US" dirty="0" smtClean="0"/>
              <a:t> (n.) </a:t>
            </a:r>
            <a:r>
              <a:rPr lang="en-US" dirty="0" err="1" smtClean="0"/>
              <a:t>schmecken</a:t>
            </a:r>
            <a:r>
              <a:rPr lang="en-US" dirty="0" smtClean="0"/>
              <a:t>.  </a:t>
            </a:r>
            <a:r>
              <a:rPr lang="en-US" dirty="0" err="1" smtClean="0"/>
              <a:t>Es</a:t>
            </a:r>
            <a:r>
              <a:rPr lang="en-US" dirty="0" smtClean="0"/>
              <a:t> </a:t>
            </a:r>
            <a:r>
              <a:rPr lang="en-US" dirty="0" err="1" smtClean="0"/>
              <a:t>sieht</a:t>
            </a:r>
            <a:r>
              <a:rPr lang="en-US" dirty="0" smtClean="0"/>
              <a:t> </a:t>
            </a:r>
            <a:r>
              <a:rPr lang="en-US" dirty="0" err="1" smtClean="0"/>
              <a:t>echt</a:t>
            </a:r>
            <a:r>
              <a:rPr lang="en-US" dirty="0" smtClean="0"/>
              <a:t> </a:t>
            </a:r>
            <a:r>
              <a:rPr lang="en-US" dirty="0" err="1" smtClean="0"/>
              <a:t>lecker</a:t>
            </a:r>
            <a:r>
              <a:rPr lang="en-US" dirty="0" smtClean="0"/>
              <a:t> </a:t>
            </a:r>
            <a:r>
              <a:rPr lang="en-US" dirty="0" err="1" smtClean="0"/>
              <a:t>aus.</a:t>
            </a:r>
            <a:endParaRPr lang="en-US" dirty="0"/>
          </a:p>
        </p:txBody>
      </p:sp>
      <p:sp>
        <p:nvSpPr>
          <p:cNvPr id="3" name="Subtitle 2"/>
          <p:cNvSpPr>
            <a:spLocks noGrp="1"/>
          </p:cNvSpPr>
          <p:nvPr>
            <p:ph type="subTitle" idx="1"/>
          </p:nvPr>
        </p:nvSpPr>
        <p:spPr>
          <a:xfrm>
            <a:off x="4724400" y="2057400"/>
            <a:ext cx="1371600" cy="914400"/>
          </a:xfrm>
        </p:spPr>
        <p:txBody>
          <a:bodyPr>
            <a:normAutofit/>
          </a:bodyPr>
          <a:lstStyle/>
          <a:p>
            <a:r>
              <a:rPr lang="en-US" sz="5400" dirty="0" err="1" smtClean="0"/>
              <a:t>es</a:t>
            </a:r>
            <a:endParaRPr lang="en-US" sz="5400" dirty="0"/>
          </a:p>
        </p:txBody>
      </p:sp>
    </p:spTree>
    <p:extLst>
      <p:ext uri="{BB962C8B-B14F-4D97-AF65-F5344CB8AC3E}">
        <p14:creationId xmlns:p14="http://schemas.microsoft.com/office/powerpoint/2010/main" val="311672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What is a possessive adjective?</a:t>
            </a:r>
            <a:endParaRPr lang="en-US" dirty="0"/>
          </a:p>
        </p:txBody>
      </p:sp>
      <p:sp>
        <p:nvSpPr>
          <p:cNvPr id="3" name="Subtitle 2"/>
          <p:cNvSpPr>
            <a:spLocks noGrp="1"/>
          </p:cNvSpPr>
          <p:nvPr>
            <p:ph type="subTitle" idx="1"/>
          </p:nvPr>
        </p:nvSpPr>
        <p:spPr>
          <a:xfrm>
            <a:off x="457200" y="3124200"/>
            <a:ext cx="1524000" cy="762000"/>
          </a:xfrm>
        </p:spPr>
        <p:txBody>
          <a:bodyPr>
            <a:normAutofit/>
          </a:bodyPr>
          <a:lstStyle/>
          <a:p>
            <a:r>
              <a:rPr lang="en-US" dirty="0"/>
              <a:t>h</a:t>
            </a:r>
            <a:r>
              <a:rPr lang="en-US" dirty="0" smtClean="0"/>
              <a:t>is </a:t>
            </a:r>
            <a:r>
              <a:rPr lang="en-US" dirty="0" smtClean="0">
                <a:sym typeface="Wingdings" pitchFamily="2" charset="2"/>
              </a:rPr>
              <a:t></a:t>
            </a:r>
            <a:endParaRPr lang="en-US" dirty="0"/>
          </a:p>
        </p:txBody>
      </p:sp>
      <p:sp>
        <p:nvSpPr>
          <p:cNvPr id="4" name="Title 1"/>
          <p:cNvSpPr txBox="1">
            <a:spLocks/>
          </p:cNvSpPr>
          <p:nvPr/>
        </p:nvSpPr>
        <p:spPr>
          <a:xfrm>
            <a:off x="692727" y="1524000"/>
            <a:ext cx="7772400" cy="1470025"/>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Okay let’s see if you can translate the following into the German possessive adjectives:</a:t>
            </a:r>
            <a:endParaRPr lang="en-US" dirty="0"/>
          </a:p>
        </p:txBody>
      </p:sp>
      <p:sp>
        <p:nvSpPr>
          <p:cNvPr id="6" name="Subtitle 2"/>
          <p:cNvSpPr txBox="1">
            <a:spLocks/>
          </p:cNvSpPr>
          <p:nvPr/>
        </p:nvSpPr>
        <p:spPr>
          <a:xfrm>
            <a:off x="1676400" y="3124200"/>
            <a:ext cx="9144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sein</a:t>
            </a:r>
            <a:endParaRPr lang="en-US" dirty="0"/>
          </a:p>
        </p:txBody>
      </p:sp>
      <p:sp>
        <p:nvSpPr>
          <p:cNvPr id="7" name="Subtitle 2"/>
          <p:cNvSpPr txBox="1">
            <a:spLocks/>
          </p:cNvSpPr>
          <p:nvPr/>
        </p:nvSpPr>
        <p:spPr>
          <a:xfrm>
            <a:off x="3958936" y="4301835"/>
            <a:ext cx="1239982"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m</a:t>
            </a:r>
            <a:r>
              <a:rPr lang="en-US" dirty="0" smtClean="0"/>
              <a:t>y </a:t>
            </a:r>
            <a:r>
              <a:rPr lang="en-US" dirty="0" smtClean="0">
                <a:sym typeface="Wingdings" pitchFamily="2" charset="2"/>
              </a:rPr>
              <a:t> </a:t>
            </a:r>
            <a:endParaRPr lang="en-US" dirty="0"/>
          </a:p>
        </p:txBody>
      </p:sp>
      <p:sp>
        <p:nvSpPr>
          <p:cNvPr id="8" name="Subtitle 2"/>
          <p:cNvSpPr txBox="1">
            <a:spLocks/>
          </p:cNvSpPr>
          <p:nvPr/>
        </p:nvSpPr>
        <p:spPr>
          <a:xfrm>
            <a:off x="4994562" y="4267200"/>
            <a:ext cx="1136072"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mein</a:t>
            </a:r>
            <a:endParaRPr lang="en-US" dirty="0"/>
          </a:p>
        </p:txBody>
      </p:sp>
      <p:sp>
        <p:nvSpPr>
          <p:cNvPr id="9" name="Subtitle 2"/>
          <p:cNvSpPr txBox="1">
            <a:spLocks/>
          </p:cNvSpPr>
          <p:nvPr/>
        </p:nvSpPr>
        <p:spPr>
          <a:xfrm>
            <a:off x="609600" y="4114800"/>
            <a:ext cx="1239982" cy="76200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our </a:t>
            </a:r>
            <a:r>
              <a:rPr lang="en-US" dirty="0" smtClean="0">
                <a:sym typeface="Wingdings" pitchFamily="2" charset="2"/>
              </a:rPr>
              <a:t> </a:t>
            </a:r>
            <a:endParaRPr lang="en-US" dirty="0"/>
          </a:p>
        </p:txBody>
      </p:sp>
      <p:sp>
        <p:nvSpPr>
          <p:cNvPr id="10" name="Subtitle 2"/>
          <p:cNvSpPr txBox="1">
            <a:spLocks/>
          </p:cNvSpPr>
          <p:nvPr/>
        </p:nvSpPr>
        <p:spPr>
          <a:xfrm>
            <a:off x="1662545" y="4038600"/>
            <a:ext cx="12192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unser</a:t>
            </a:r>
            <a:endParaRPr lang="en-US" dirty="0"/>
          </a:p>
        </p:txBody>
      </p:sp>
      <p:sp>
        <p:nvSpPr>
          <p:cNvPr id="11" name="Subtitle 2"/>
          <p:cNvSpPr txBox="1">
            <a:spLocks/>
          </p:cNvSpPr>
          <p:nvPr/>
        </p:nvSpPr>
        <p:spPr>
          <a:xfrm>
            <a:off x="609600" y="4572000"/>
            <a:ext cx="15240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their </a:t>
            </a:r>
            <a:r>
              <a:rPr lang="en-US" dirty="0" smtClean="0">
                <a:sym typeface="Wingdings" pitchFamily="2" charset="2"/>
              </a:rPr>
              <a:t> </a:t>
            </a:r>
            <a:endParaRPr lang="en-US" dirty="0"/>
          </a:p>
        </p:txBody>
      </p:sp>
      <p:sp>
        <p:nvSpPr>
          <p:cNvPr id="12" name="Subtitle 2"/>
          <p:cNvSpPr txBox="1">
            <a:spLocks/>
          </p:cNvSpPr>
          <p:nvPr/>
        </p:nvSpPr>
        <p:spPr>
          <a:xfrm>
            <a:off x="1981201" y="4495800"/>
            <a:ext cx="7620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ihr</a:t>
            </a:r>
            <a:endParaRPr lang="en-US" dirty="0"/>
          </a:p>
        </p:txBody>
      </p:sp>
      <p:sp>
        <p:nvSpPr>
          <p:cNvPr id="13" name="Subtitle 2"/>
          <p:cNvSpPr txBox="1">
            <a:spLocks/>
          </p:cNvSpPr>
          <p:nvPr/>
        </p:nvSpPr>
        <p:spPr>
          <a:xfrm>
            <a:off x="609600" y="5063835"/>
            <a:ext cx="15240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your </a:t>
            </a:r>
            <a:r>
              <a:rPr lang="en-US" dirty="0" smtClean="0">
                <a:sym typeface="Wingdings" pitchFamily="2" charset="2"/>
              </a:rPr>
              <a:t> </a:t>
            </a:r>
            <a:endParaRPr lang="en-US" dirty="0"/>
          </a:p>
        </p:txBody>
      </p:sp>
      <p:sp>
        <p:nvSpPr>
          <p:cNvPr id="14" name="Subtitle 2"/>
          <p:cNvSpPr txBox="1">
            <a:spLocks/>
          </p:cNvSpPr>
          <p:nvPr/>
        </p:nvSpPr>
        <p:spPr>
          <a:xfrm>
            <a:off x="1981201" y="5063834"/>
            <a:ext cx="1066799"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dein</a:t>
            </a:r>
            <a:endParaRPr lang="en-US" dirty="0"/>
          </a:p>
        </p:txBody>
      </p:sp>
      <p:sp>
        <p:nvSpPr>
          <p:cNvPr id="15" name="Subtitle 2"/>
          <p:cNvSpPr txBox="1">
            <a:spLocks/>
          </p:cNvSpPr>
          <p:nvPr/>
        </p:nvSpPr>
        <p:spPr>
          <a:xfrm>
            <a:off x="3816926" y="3207325"/>
            <a:ext cx="2355273" cy="76200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y</a:t>
            </a:r>
            <a:r>
              <a:rPr lang="en-US" dirty="0" smtClean="0"/>
              <a:t>our guys’ </a:t>
            </a:r>
            <a:r>
              <a:rPr lang="en-US" dirty="0" smtClean="0">
                <a:sym typeface="Wingdings" pitchFamily="2" charset="2"/>
              </a:rPr>
              <a:t> </a:t>
            </a:r>
            <a:endParaRPr lang="en-US" dirty="0"/>
          </a:p>
        </p:txBody>
      </p:sp>
      <p:sp>
        <p:nvSpPr>
          <p:cNvPr id="16" name="Subtitle 2"/>
          <p:cNvSpPr txBox="1">
            <a:spLocks/>
          </p:cNvSpPr>
          <p:nvPr/>
        </p:nvSpPr>
        <p:spPr>
          <a:xfrm>
            <a:off x="6165272" y="3186543"/>
            <a:ext cx="1066799"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euer</a:t>
            </a:r>
            <a:endParaRPr lang="en-US" dirty="0"/>
          </a:p>
        </p:txBody>
      </p:sp>
      <p:sp>
        <p:nvSpPr>
          <p:cNvPr id="17" name="Subtitle 2"/>
          <p:cNvSpPr txBox="1">
            <a:spLocks/>
          </p:cNvSpPr>
          <p:nvPr/>
        </p:nvSpPr>
        <p:spPr>
          <a:xfrm>
            <a:off x="3879271" y="3754579"/>
            <a:ext cx="15240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her </a:t>
            </a:r>
            <a:r>
              <a:rPr lang="en-US" dirty="0" smtClean="0">
                <a:sym typeface="Wingdings" pitchFamily="2" charset="2"/>
              </a:rPr>
              <a:t> </a:t>
            </a:r>
            <a:endParaRPr lang="en-US" dirty="0"/>
          </a:p>
        </p:txBody>
      </p:sp>
      <p:sp>
        <p:nvSpPr>
          <p:cNvPr id="18" name="Subtitle 2"/>
          <p:cNvSpPr txBox="1">
            <a:spLocks/>
          </p:cNvSpPr>
          <p:nvPr/>
        </p:nvSpPr>
        <p:spPr>
          <a:xfrm>
            <a:off x="5098473" y="3754578"/>
            <a:ext cx="1066799"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ihr</a:t>
            </a:r>
            <a:endParaRPr lang="en-US" dirty="0"/>
          </a:p>
        </p:txBody>
      </p:sp>
      <p:sp>
        <p:nvSpPr>
          <p:cNvPr id="19" name="Subtitle 2"/>
          <p:cNvSpPr txBox="1">
            <a:spLocks/>
          </p:cNvSpPr>
          <p:nvPr/>
        </p:nvSpPr>
        <p:spPr>
          <a:xfrm>
            <a:off x="76199" y="3588325"/>
            <a:ext cx="2805545"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Your formal </a:t>
            </a:r>
            <a:r>
              <a:rPr lang="en-US" dirty="0" smtClean="0">
                <a:sym typeface="Wingdings" pitchFamily="2" charset="2"/>
              </a:rPr>
              <a:t> </a:t>
            </a:r>
            <a:endParaRPr lang="en-US" dirty="0"/>
          </a:p>
        </p:txBody>
      </p:sp>
      <p:sp>
        <p:nvSpPr>
          <p:cNvPr id="20" name="Subtitle 2"/>
          <p:cNvSpPr txBox="1">
            <a:spLocks/>
          </p:cNvSpPr>
          <p:nvPr/>
        </p:nvSpPr>
        <p:spPr>
          <a:xfrm>
            <a:off x="2514600" y="3581400"/>
            <a:ext cx="1066799"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Ihr</a:t>
            </a:r>
            <a:endParaRPr lang="en-US" dirty="0"/>
          </a:p>
        </p:txBody>
      </p:sp>
    </p:spTree>
    <p:extLst>
      <p:ext uri="{BB962C8B-B14F-4D97-AF65-F5344CB8AC3E}">
        <p14:creationId xmlns:p14="http://schemas.microsoft.com/office/powerpoint/2010/main" val="301728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0850"/>
          </a:xfrm>
        </p:spPr>
        <p:txBody>
          <a:bodyPr>
            <a:normAutofit fontScale="90000"/>
          </a:bodyPr>
          <a:lstStyle/>
          <a:p>
            <a:r>
              <a:rPr lang="en-US" dirty="0" smtClean="0"/>
              <a:t>For the next several slides fill in the blank with the correct form of the best fitting possessive adjective.  Before we get started which chart should we look at to determine the endings for these words?</a:t>
            </a:r>
            <a:endParaRPr lang="en-US" dirty="0"/>
          </a:p>
        </p:txBody>
      </p:sp>
      <p:sp>
        <p:nvSpPr>
          <p:cNvPr id="3" name="Subtitle 2"/>
          <p:cNvSpPr>
            <a:spLocks noGrp="1"/>
          </p:cNvSpPr>
          <p:nvPr>
            <p:ph type="subTitle" idx="1"/>
          </p:nvPr>
        </p:nvSpPr>
        <p:spPr>
          <a:xfrm>
            <a:off x="3048000" y="4343400"/>
            <a:ext cx="3048000" cy="1752600"/>
          </a:xfrm>
        </p:spPr>
        <p:txBody>
          <a:bodyPr/>
          <a:lstStyle/>
          <a:p>
            <a:r>
              <a:rPr lang="en-US" dirty="0" smtClean="0"/>
              <a:t>X E X E</a:t>
            </a:r>
          </a:p>
          <a:p>
            <a:r>
              <a:rPr lang="en-US" dirty="0" smtClean="0"/>
              <a:t>N E X E</a:t>
            </a:r>
          </a:p>
          <a:p>
            <a:r>
              <a:rPr lang="en-US" dirty="0" smtClean="0"/>
              <a:t>MRMN</a:t>
            </a:r>
            <a:endParaRPr lang="en-US" dirty="0"/>
          </a:p>
        </p:txBody>
      </p:sp>
    </p:spTree>
    <p:extLst>
      <p:ext uri="{BB962C8B-B14F-4D97-AF65-F5344CB8AC3E}">
        <p14:creationId xmlns:p14="http://schemas.microsoft.com/office/powerpoint/2010/main" val="415035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Sabine, was </a:t>
            </a:r>
            <a:r>
              <a:rPr lang="en-US" dirty="0" err="1" smtClean="0"/>
              <a:t>magst</a:t>
            </a:r>
            <a:r>
              <a:rPr lang="en-US" dirty="0" smtClean="0"/>
              <a:t> du auf _______ Sandwich (n.)?</a:t>
            </a:r>
            <a:endParaRPr lang="en-US" dirty="0"/>
          </a:p>
        </p:txBody>
      </p:sp>
      <p:sp>
        <p:nvSpPr>
          <p:cNvPr id="3" name="Subtitle 2"/>
          <p:cNvSpPr>
            <a:spLocks noGrp="1"/>
          </p:cNvSpPr>
          <p:nvPr>
            <p:ph type="subTitle" idx="1"/>
          </p:nvPr>
        </p:nvSpPr>
        <p:spPr>
          <a:xfrm>
            <a:off x="1524000" y="2667000"/>
            <a:ext cx="2514600" cy="914400"/>
          </a:xfrm>
        </p:spPr>
        <p:txBody>
          <a:bodyPr>
            <a:normAutofit/>
          </a:bodyPr>
          <a:lstStyle/>
          <a:p>
            <a:r>
              <a:rPr lang="en-US" sz="5400" dirty="0" err="1" smtClean="0"/>
              <a:t>deinem</a:t>
            </a:r>
            <a:endParaRPr lang="en-US" sz="5400" dirty="0"/>
          </a:p>
        </p:txBody>
      </p:sp>
    </p:spTree>
    <p:extLst>
      <p:ext uri="{BB962C8B-B14F-4D97-AF65-F5344CB8AC3E}">
        <p14:creationId xmlns:p14="http://schemas.microsoft.com/office/powerpoint/2010/main" val="311672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143000"/>
            <a:ext cx="8534400" cy="2895600"/>
          </a:xfrm>
        </p:spPr>
        <p:txBody>
          <a:bodyPr>
            <a:normAutofit/>
          </a:bodyPr>
          <a:lstStyle/>
          <a:p>
            <a:r>
              <a:rPr lang="en-US" dirty="0" smtClean="0"/>
              <a:t>Und du, Peter, </a:t>
            </a:r>
            <a:r>
              <a:rPr lang="en-US" dirty="0" err="1" smtClean="0"/>
              <a:t>macht</a:t>
            </a:r>
            <a:r>
              <a:rPr lang="en-US" dirty="0" smtClean="0"/>
              <a:t> _______ Mutter (f.)  _______ </a:t>
            </a:r>
            <a:r>
              <a:rPr lang="en-US" dirty="0" err="1" smtClean="0"/>
              <a:t>Pausenbrot</a:t>
            </a:r>
            <a:r>
              <a:rPr lang="en-US" dirty="0" smtClean="0"/>
              <a:t> (n.) </a:t>
            </a:r>
            <a:r>
              <a:rPr lang="en-US" dirty="0" err="1" smtClean="0"/>
              <a:t>jeden</a:t>
            </a:r>
            <a:r>
              <a:rPr lang="en-US" dirty="0" smtClean="0"/>
              <a:t> Tag.</a:t>
            </a:r>
            <a:endParaRPr lang="en-US" dirty="0"/>
          </a:p>
        </p:txBody>
      </p:sp>
      <p:sp>
        <p:nvSpPr>
          <p:cNvPr id="3" name="Subtitle 2"/>
          <p:cNvSpPr>
            <a:spLocks noGrp="1"/>
          </p:cNvSpPr>
          <p:nvPr>
            <p:ph type="subTitle" idx="1"/>
          </p:nvPr>
        </p:nvSpPr>
        <p:spPr>
          <a:xfrm>
            <a:off x="5562600" y="1447800"/>
            <a:ext cx="2514600" cy="914400"/>
          </a:xfrm>
        </p:spPr>
        <p:txBody>
          <a:bodyPr>
            <a:normAutofit/>
          </a:bodyPr>
          <a:lstStyle/>
          <a:p>
            <a:r>
              <a:rPr lang="en-US" sz="5400" dirty="0" err="1" smtClean="0"/>
              <a:t>deine</a:t>
            </a:r>
            <a:endParaRPr lang="en-US" sz="5400" dirty="0"/>
          </a:p>
        </p:txBody>
      </p:sp>
      <p:sp>
        <p:nvSpPr>
          <p:cNvPr id="4" name="Subtitle 2"/>
          <p:cNvSpPr txBox="1">
            <a:spLocks/>
          </p:cNvSpPr>
          <p:nvPr/>
        </p:nvSpPr>
        <p:spPr>
          <a:xfrm>
            <a:off x="2590800" y="2057400"/>
            <a:ext cx="2514600"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dein</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lstStyle/>
          <a:p>
            <a:r>
              <a:rPr lang="en-US" dirty="0" err="1" smtClean="0"/>
              <a:t>Schreibt</a:t>
            </a:r>
            <a:r>
              <a:rPr lang="en-US" dirty="0" smtClean="0"/>
              <a:t> </a:t>
            </a:r>
            <a:r>
              <a:rPr lang="en-US" dirty="0" err="1" smtClean="0"/>
              <a:t>einige</a:t>
            </a:r>
            <a:r>
              <a:rPr lang="en-US" dirty="0" smtClean="0"/>
              <a:t> </a:t>
            </a:r>
            <a:r>
              <a:rPr lang="en-US" dirty="0" err="1" smtClean="0"/>
              <a:t>Zutaten</a:t>
            </a:r>
            <a:r>
              <a:rPr lang="en-US" dirty="0" smtClean="0"/>
              <a:t> in Pizza!</a:t>
            </a:r>
            <a:endParaRPr lang="en-US" dirty="0"/>
          </a:p>
        </p:txBody>
      </p:sp>
      <p:sp>
        <p:nvSpPr>
          <p:cNvPr id="3" name="Subtitle 2"/>
          <p:cNvSpPr>
            <a:spLocks noGrp="1"/>
          </p:cNvSpPr>
          <p:nvPr>
            <p:ph type="subTitle" idx="1"/>
          </p:nvPr>
        </p:nvSpPr>
        <p:spPr>
          <a:xfrm>
            <a:off x="609600" y="2438400"/>
            <a:ext cx="7924800" cy="3429000"/>
          </a:xfrm>
        </p:spPr>
        <p:txBody>
          <a:bodyPr>
            <a:noAutofit/>
          </a:bodyPr>
          <a:lstStyle/>
          <a:p>
            <a:r>
              <a:rPr lang="en-US" sz="4400" dirty="0" err="1" smtClean="0"/>
              <a:t>Mehl</a:t>
            </a:r>
            <a:r>
              <a:rPr lang="en-US" sz="4400" dirty="0" smtClean="0"/>
              <a:t>, </a:t>
            </a:r>
            <a:r>
              <a:rPr lang="en-US" sz="4400" dirty="0" err="1" smtClean="0"/>
              <a:t>Käse</a:t>
            </a:r>
            <a:r>
              <a:rPr lang="en-US" sz="4400" dirty="0" smtClean="0"/>
              <a:t>, Salami, </a:t>
            </a:r>
            <a:r>
              <a:rPr lang="en-US" sz="4400" dirty="0" err="1" smtClean="0"/>
              <a:t>Tomatensauce</a:t>
            </a:r>
            <a:r>
              <a:rPr lang="en-US" sz="4400" dirty="0" smtClean="0"/>
              <a:t>, </a:t>
            </a:r>
            <a:r>
              <a:rPr lang="en-US" sz="4400" dirty="0" err="1" smtClean="0"/>
              <a:t>Paprikaschoten</a:t>
            </a:r>
            <a:r>
              <a:rPr lang="en-US" sz="4400" dirty="0" smtClean="0"/>
              <a:t>, Knoblauch, </a:t>
            </a:r>
            <a:r>
              <a:rPr lang="en-US" sz="4400" dirty="0" err="1" smtClean="0"/>
              <a:t>Schinken</a:t>
            </a:r>
            <a:r>
              <a:rPr lang="en-US" sz="4400" dirty="0" smtClean="0"/>
              <a:t>, </a:t>
            </a:r>
            <a:r>
              <a:rPr lang="en-US" sz="4400" dirty="0" err="1" smtClean="0"/>
              <a:t>Zwiebeln</a:t>
            </a:r>
            <a:endParaRPr lang="en-US" sz="4400" dirty="0"/>
          </a:p>
        </p:txBody>
      </p:sp>
    </p:spTree>
    <p:extLst>
      <p:ext uri="{BB962C8B-B14F-4D97-AF65-F5344CB8AC3E}">
        <p14:creationId xmlns:p14="http://schemas.microsoft.com/office/powerpoint/2010/main" val="18320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Meine</a:t>
            </a:r>
            <a:r>
              <a:rPr lang="en-US" dirty="0" smtClean="0"/>
              <a:t> </a:t>
            </a:r>
            <a:r>
              <a:rPr lang="en-US" dirty="0" err="1" smtClean="0"/>
              <a:t>Schwester</a:t>
            </a:r>
            <a:r>
              <a:rPr lang="en-US" dirty="0" smtClean="0"/>
              <a:t> </a:t>
            </a:r>
            <a:r>
              <a:rPr lang="en-US" dirty="0" err="1" smtClean="0"/>
              <a:t>Elke</a:t>
            </a:r>
            <a:r>
              <a:rPr lang="en-US" dirty="0" smtClean="0"/>
              <a:t> mag </a:t>
            </a:r>
            <a:r>
              <a:rPr lang="en-US" dirty="0" err="1" smtClean="0"/>
              <a:t>alle</a:t>
            </a:r>
            <a:r>
              <a:rPr lang="en-US" dirty="0" smtClean="0"/>
              <a:t> </a:t>
            </a:r>
            <a:r>
              <a:rPr lang="en-US" dirty="0" err="1" smtClean="0"/>
              <a:t>Käsesorten</a:t>
            </a:r>
            <a:r>
              <a:rPr lang="en-US" dirty="0" smtClean="0"/>
              <a:t>, </a:t>
            </a:r>
            <a:r>
              <a:rPr lang="en-US" dirty="0" err="1" smtClean="0"/>
              <a:t>aber</a:t>
            </a:r>
            <a:r>
              <a:rPr lang="en-US" dirty="0"/>
              <a:t> </a:t>
            </a:r>
            <a:r>
              <a:rPr lang="en-US" dirty="0" smtClean="0"/>
              <a:t>________ </a:t>
            </a:r>
            <a:r>
              <a:rPr lang="en-US" dirty="0" err="1" smtClean="0"/>
              <a:t>Bruder</a:t>
            </a:r>
            <a:r>
              <a:rPr lang="en-US" dirty="0" smtClean="0"/>
              <a:t> (m.), Max, </a:t>
            </a:r>
            <a:r>
              <a:rPr lang="en-US" dirty="0" err="1" smtClean="0"/>
              <a:t>er</a:t>
            </a:r>
            <a:r>
              <a:rPr lang="en-US" dirty="0" smtClean="0"/>
              <a:t> </a:t>
            </a:r>
            <a:r>
              <a:rPr lang="en-US" dirty="0" err="1" smtClean="0"/>
              <a:t>isst</a:t>
            </a:r>
            <a:r>
              <a:rPr lang="en-US" dirty="0" smtClean="0"/>
              <a:t> </a:t>
            </a:r>
            <a:r>
              <a:rPr lang="en-US" dirty="0" err="1" smtClean="0"/>
              <a:t>nur</a:t>
            </a:r>
            <a:r>
              <a:rPr lang="en-US" dirty="0" smtClean="0"/>
              <a:t> Camembert auf _________ </a:t>
            </a:r>
            <a:r>
              <a:rPr lang="en-US" dirty="0" err="1" smtClean="0"/>
              <a:t>Pausenbrot</a:t>
            </a:r>
            <a:r>
              <a:rPr lang="en-US" dirty="0" smtClean="0"/>
              <a:t> (n.).</a:t>
            </a:r>
            <a:endParaRPr lang="en-US" dirty="0"/>
          </a:p>
        </p:txBody>
      </p:sp>
      <p:sp>
        <p:nvSpPr>
          <p:cNvPr id="3" name="Subtitle 2"/>
          <p:cNvSpPr>
            <a:spLocks noGrp="1"/>
          </p:cNvSpPr>
          <p:nvPr>
            <p:ph type="subTitle" idx="1"/>
          </p:nvPr>
        </p:nvSpPr>
        <p:spPr>
          <a:xfrm>
            <a:off x="4191000" y="2057400"/>
            <a:ext cx="2514600" cy="914400"/>
          </a:xfrm>
        </p:spPr>
        <p:txBody>
          <a:bodyPr>
            <a:normAutofit/>
          </a:bodyPr>
          <a:lstStyle/>
          <a:p>
            <a:r>
              <a:rPr lang="en-US" sz="5400" dirty="0" err="1" smtClean="0"/>
              <a:t>mein</a:t>
            </a:r>
            <a:endParaRPr lang="en-US" sz="5400" dirty="0"/>
          </a:p>
        </p:txBody>
      </p:sp>
      <p:sp>
        <p:nvSpPr>
          <p:cNvPr id="4" name="Subtitle 2"/>
          <p:cNvSpPr txBox="1">
            <a:spLocks/>
          </p:cNvSpPr>
          <p:nvPr/>
        </p:nvSpPr>
        <p:spPr>
          <a:xfrm>
            <a:off x="1905000" y="3269673"/>
            <a:ext cx="2514600"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seinem</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77200" cy="1470025"/>
          </a:xfrm>
        </p:spPr>
        <p:txBody>
          <a:bodyPr>
            <a:normAutofit/>
          </a:bodyPr>
          <a:lstStyle/>
          <a:p>
            <a:r>
              <a:rPr lang="en-US" dirty="0" smtClean="0"/>
              <a:t>Maria und Peter, was </a:t>
            </a:r>
            <a:r>
              <a:rPr lang="en-US" dirty="0" err="1" smtClean="0"/>
              <a:t>habt</a:t>
            </a:r>
            <a:r>
              <a:rPr lang="en-US" dirty="0" smtClean="0"/>
              <a:t> </a:t>
            </a:r>
            <a:r>
              <a:rPr lang="en-US" dirty="0" err="1" smtClean="0"/>
              <a:t>ihr</a:t>
            </a:r>
            <a:r>
              <a:rPr lang="en-US" dirty="0" smtClean="0"/>
              <a:t> </a:t>
            </a:r>
            <a:r>
              <a:rPr lang="en-US" dirty="0" err="1" smtClean="0"/>
              <a:t>denn</a:t>
            </a:r>
            <a:r>
              <a:rPr lang="en-US" dirty="0" smtClean="0"/>
              <a:t> auf __________ </a:t>
            </a:r>
            <a:r>
              <a:rPr lang="en-US" dirty="0" err="1" smtClean="0"/>
              <a:t>Brot</a:t>
            </a:r>
            <a:r>
              <a:rPr lang="en-US" dirty="0" smtClean="0"/>
              <a:t> (n.)da?</a:t>
            </a:r>
            <a:endParaRPr lang="en-US" dirty="0"/>
          </a:p>
        </p:txBody>
      </p:sp>
      <p:sp>
        <p:nvSpPr>
          <p:cNvPr id="3" name="Subtitle 2"/>
          <p:cNvSpPr>
            <a:spLocks noGrp="1"/>
          </p:cNvSpPr>
          <p:nvPr>
            <p:ph type="subTitle" idx="1"/>
          </p:nvPr>
        </p:nvSpPr>
        <p:spPr>
          <a:xfrm>
            <a:off x="3048000" y="2667000"/>
            <a:ext cx="2514600" cy="914400"/>
          </a:xfrm>
        </p:spPr>
        <p:txBody>
          <a:bodyPr>
            <a:normAutofit/>
          </a:bodyPr>
          <a:lstStyle/>
          <a:p>
            <a:r>
              <a:rPr lang="en-US" sz="5400" dirty="0" err="1" smtClean="0"/>
              <a:t>euerem</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Ich</a:t>
            </a:r>
            <a:r>
              <a:rPr lang="en-US" dirty="0" smtClean="0"/>
              <a:t> </a:t>
            </a:r>
            <a:r>
              <a:rPr lang="en-US" dirty="0" err="1" smtClean="0"/>
              <a:t>selbst</a:t>
            </a:r>
            <a:r>
              <a:rPr lang="en-US" dirty="0" smtClean="0"/>
              <a:t> mag am </a:t>
            </a:r>
            <a:r>
              <a:rPr lang="en-US" dirty="0" err="1" smtClean="0"/>
              <a:t>liebsten</a:t>
            </a:r>
            <a:r>
              <a:rPr lang="en-US" dirty="0" smtClean="0"/>
              <a:t> Quark auf __________ </a:t>
            </a:r>
            <a:r>
              <a:rPr lang="en-US" dirty="0" err="1" smtClean="0"/>
              <a:t>Brot</a:t>
            </a:r>
            <a:r>
              <a:rPr lang="en-US" dirty="0" smtClean="0"/>
              <a:t> (n.).  </a:t>
            </a:r>
            <a:endParaRPr lang="en-US" dirty="0"/>
          </a:p>
        </p:txBody>
      </p:sp>
      <p:sp>
        <p:nvSpPr>
          <p:cNvPr id="3" name="Subtitle 2"/>
          <p:cNvSpPr>
            <a:spLocks noGrp="1"/>
          </p:cNvSpPr>
          <p:nvPr>
            <p:ph type="subTitle" idx="1"/>
          </p:nvPr>
        </p:nvSpPr>
        <p:spPr>
          <a:xfrm>
            <a:off x="2743200" y="2667000"/>
            <a:ext cx="2514600" cy="914400"/>
          </a:xfrm>
        </p:spPr>
        <p:txBody>
          <a:bodyPr>
            <a:normAutofit/>
          </a:bodyPr>
          <a:lstStyle/>
          <a:p>
            <a:r>
              <a:rPr lang="en-US" sz="5400" dirty="0" err="1" smtClean="0"/>
              <a:t>meinem</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Wir</a:t>
            </a:r>
            <a:r>
              <a:rPr lang="en-US" dirty="0" smtClean="0"/>
              <a:t> </a:t>
            </a:r>
            <a:r>
              <a:rPr lang="en-US" dirty="0" err="1" smtClean="0"/>
              <a:t>mögen</a:t>
            </a:r>
            <a:r>
              <a:rPr lang="en-US" dirty="0" smtClean="0"/>
              <a:t> </a:t>
            </a:r>
            <a:r>
              <a:rPr lang="en-US" dirty="0" err="1" smtClean="0"/>
              <a:t>nur</a:t>
            </a:r>
            <a:r>
              <a:rPr lang="en-US" dirty="0" smtClean="0"/>
              <a:t> </a:t>
            </a:r>
            <a:r>
              <a:rPr lang="en-US" dirty="0" err="1" smtClean="0"/>
              <a:t>Käse</a:t>
            </a:r>
            <a:r>
              <a:rPr lang="en-US" dirty="0" smtClean="0"/>
              <a:t> auf ___________ Pizza (f.).</a:t>
            </a:r>
            <a:endParaRPr lang="en-US" dirty="0"/>
          </a:p>
        </p:txBody>
      </p:sp>
      <p:sp>
        <p:nvSpPr>
          <p:cNvPr id="3" name="Subtitle 2"/>
          <p:cNvSpPr>
            <a:spLocks noGrp="1"/>
          </p:cNvSpPr>
          <p:nvPr>
            <p:ph type="subTitle" idx="1"/>
          </p:nvPr>
        </p:nvSpPr>
        <p:spPr>
          <a:xfrm>
            <a:off x="2362200" y="2667000"/>
            <a:ext cx="2514600" cy="914400"/>
          </a:xfrm>
        </p:spPr>
        <p:txBody>
          <a:bodyPr>
            <a:normAutofit/>
          </a:bodyPr>
          <a:lstStyle/>
          <a:p>
            <a:r>
              <a:rPr lang="en-US" sz="5400" dirty="0" err="1" smtClean="0"/>
              <a:t>unserer</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743199"/>
          </a:xfrm>
        </p:spPr>
        <p:txBody>
          <a:bodyPr>
            <a:normAutofit/>
          </a:bodyPr>
          <a:lstStyle/>
          <a:p>
            <a:r>
              <a:rPr lang="en-US" dirty="0" smtClean="0"/>
              <a:t>Du </a:t>
            </a:r>
            <a:r>
              <a:rPr lang="en-US" dirty="0" err="1" smtClean="0"/>
              <a:t>magst</a:t>
            </a:r>
            <a:r>
              <a:rPr lang="en-US" dirty="0" smtClean="0"/>
              <a:t> </a:t>
            </a:r>
            <a:r>
              <a:rPr lang="en-US" dirty="0" err="1" smtClean="0"/>
              <a:t>Fleisch</a:t>
            </a:r>
            <a:r>
              <a:rPr lang="en-US" dirty="0" smtClean="0"/>
              <a:t>.  </a:t>
            </a:r>
            <a:r>
              <a:rPr lang="en-US" dirty="0" err="1" smtClean="0"/>
              <a:t>Aber</a:t>
            </a:r>
            <a:r>
              <a:rPr lang="en-US" dirty="0" smtClean="0"/>
              <a:t> _______ </a:t>
            </a:r>
            <a:r>
              <a:rPr lang="en-US" dirty="0" err="1" smtClean="0"/>
              <a:t>Eltern</a:t>
            </a:r>
            <a:r>
              <a:rPr lang="en-US" dirty="0" smtClean="0"/>
              <a:t>, </a:t>
            </a:r>
            <a:r>
              <a:rPr lang="en-US" dirty="0" err="1" smtClean="0"/>
              <a:t>mögen</a:t>
            </a:r>
            <a:r>
              <a:rPr lang="en-US" dirty="0" smtClean="0"/>
              <a:t> </a:t>
            </a:r>
            <a:r>
              <a:rPr lang="en-US" dirty="0" err="1" smtClean="0"/>
              <a:t>sie</a:t>
            </a:r>
            <a:r>
              <a:rPr lang="en-US" dirty="0" smtClean="0"/>
              <a:t> </a:t>
            </a:r>
            <a:r>
              <a:rPr lang="en-US" dirty="0" err="1" smtClean="0"/>
              <a:t>auch</a:t>
            </a:r>
            <a:r>
              <a:rPr lang="en-US" dirty="0" smtClean="0"/>
              <a:t> </a:t>
            </a:r>
            <a:r>
              <a:rPr lang="en-US" dirty="0" err="1" smtClean="0"/>
              <a:t>Fleisch</a:t>
            </a:r>
            <a:r>
              <a:rPr lang="en-US" dirty="0" smtClean="0"/>
              <a:t> </a:t>
            </a:r>
            <a:r>
              <a:rPr lang="en-US" dirty="0" err="1" smtClean="0"/>
              <a:t>wie</a:t>
            </a:r>
            <a:r>
              <a:rPr lang="en-US" dirty="0" smtClean="0"/>
              <a:t> du?</a:t>
            </a:r>
            <a:endParaRPr lang="en-US" dirty="0"/>
          </a:p>
        </p:txBody>
      </p:sp>
      <p:sp>
        <p:nvSpPr>
          <p:cNvPr id="3" name="Subtitle 2"/>
          <p:cNvSpPr>
            <a:spLocks noGrp="1"/>
          </p:cNvSpPr>
          <p:nvPr>
            <p:ph type="subTitle" idx="1"/>
          </p:nvPr>
        </p:nvSpPr>
        <p:spPr>
          <a:xfrm>
            <a:off x="5943600" y="1600200"/>
            <a:ext cx="2514600" cy="914400"/>
          </a:xfrm>
        </p:spPr>
        <p:txBody>
          <a:bodyPr>
            <a:normAutofit/>
          </a:bodyPr>
          <a:lstStyle/>
          <a:p>
            <a:r>
              <a:rPr lang="en-US" sz="5400" dirty="0" err="1" smtClean="0"/>
              <a:t>deine</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838201"/>
            <a:ext cx="8915400" cy="4495800"/>
          </a:xfrm>
        </p:spPr>
        <p:txBody>
          <a:bodyPr>
            <a:normAutofit/>
          </a:bodyPr>
          <a:lstStyle/>
          <a:p>
            <a:r>
              <a:rPr lang="en-US" dirty="0" err="1" smtClean="0"/>
              <a:t>Annas</a:t>
            </a:r>
            <a:r>
              <a:rPr lang="en-US" dirty="0" smtClean="0"/>
              <a:t> </a:t>
            </a:r>
            <a:r>
              <a:rPr lang="en-US" dirty="0" err="1" smtClean="0"/>
              <a:t>Familie</a:t>
            </a:r>
            <a:r>
              <a:rPr lang="en-US" dirty="0" smtClean="0"/>
              <a:t> </a:t>
            </a:r>
            <a:r>
              <a:rPr lang="en-US" dirty="0" err="1" smtClean="0"/>
              <a:t>isst</a:t>
            </a:r>
            <a:r>
              <a:rPr lang="en-US" dirty="0" smtClean="0"/>
              <a:t> </a:t>
            </a:r>
            <a:r>
              <a:rPr lang="en-US" dirty="0" err="1" smtClean="0"/>
              <a:t>vegetarisch</a:t>
            </a:r>
            <a:r>
              <a:rPr lang="en-US" dirty="0" smtClean="0"/>
              <a:t>, </a:t>
            </a:r>
            <a:r>
              <a:rPr lang="en-US" dirty="0" err="1" smtClean="0"/>
              <a:t>aber</a:t>
            </a:r>
            <a:r>
              <a:rPr lang="en-US" dirty="0" smtClean="0"/>
              <a:t> ________ </a:t>
            </a:r>
            <a:r>
              <a:rPr lang="en-US" dirty="0" err="1" smtClean="0"/>
              <a:t>Schwester</a:t>
            </a:r>
            <a:r>
              <a:rPr lang="en-US" dirty="0"/>
              <a:t> </a:t>
            </a:r>
            <a:r>
              <a:rPr lang="en-US" dirty="0" smtClean="0"/>
              <a:t>(f.) </a:t>
            </a:r>
            <a:r>
              <a:rPr lang="en-US" dirty="0" err="1" smtClean="0"/>
              <a:t>isst</a:t>
            </a:r>
            <a:r>
              <a:rPr lang="en-US" dirty="0" smtClean="0"/>
              <a:t> </a:t>
            </a:r>
            <a:r>
              <a:rPr lang="en-US" dirty="0" err="1" smtClean="0"/>
              <a:t>ab</a:t>
            </a:r>
            <a:r>
              <a:rPr lang="en-US" dirty="0" smtClean="0"/>
              <a:t> und </a:t>
            </a:r>
            <a:r>
              <a:rPr lang="en-US" dirty="0" err="1" smtClean="0"/>
              <a:t>zu</a:t>
            </a:r>
            <a:r>
              <a:rPr lang="en-US" dirty="0" smtClean="0"/>
              <a:t> </a:t>
            </a:r>
            <a:r>
              <a:rPr lang="en-US" dirty="0" err="1" smtClean="0"/>
              <a:t>Fleisch</a:t>
            </a:r>
            <a:r>
              <a:rPr lang="en-US" dirty="0" smtClean="0"/>
              <a:t>.</a:t>
            </a:r>
            <a:endParaRPr lang="en-US" dirty="0"/>
          </a:p>
        </p:txBody>
      </p:sp>
      <p:sp>
        <p:nvSpPr>
          <p:cNvPr id="3" name="Subtitle 2"/>
          <p:cNvSpPr>
            <a:spLocks noGrp="1"/>
          </p:cNvSpPr>
          <p:nvPr>
            <p:ph type="subTitle" idx="1"/>
          </p:nvPr>
        </p:nvSpPr>
        <p:spPr>
          <a:xfrm>
            <a:off x="228600" y="2590800"/>
            <a:ext cx="2514600" cy="914400"/>
          </a:xfrm>
        </p:spPr>
        <p:txBody>
          <a:bodyPr>
            <a:normAutofit/>
          </a:bodyPr>
          <a:lstStyle/>
          <a:p>
            <a:r>
              <a:rPr lang="en-US" sz="5400" dirty="0" err="1" smtClean="0"/>
              <a:t>ihre</a:t>
            </a:r>
            <a:endParaRPr lang="en-US" sz="5400" dirty="0"/>
          </a:p>
        </p:txBody>
      </p:sp>
    </p:spTree>
    <p:extLst>
      <p:ext uri="{BB962C8B-B14F-4D97-AF65-F5344CB8AC3E}">
        <p14:creationId xmlns:p14="http://schemas.microsoft.com/office/powerpoint/2010/main" val="32716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0850"/>
          </a:xfrm>
        </p:spPr>
        <p:txBody>
          <a:bodyPr>
            <a:normAutofit fontScale="90000"/>
          </a:bodyPr>
          <a:lstStyle/>
          <a:p>
            <a:r>
              <a:rPr lang="en-US" dirty="0" smtClean="0"/>
              <a:t>For the next several slides fill in the blank with the correct form of “welch”  Before we get started which chart should we look at to determine the endings?</a:t>
            </a:r>
            <a:endParaRPr lang="en-US" dirty="0"/>
          </a:p>
        </p:txBody>
      </p:sp>
      <p:sp>
        <p:nvSpPr>
          <p:cNvPr id="3" name="Subtitle 2"/>
          <p:cNvSpPr>
            <a:spLocks noGrp="1"/>
          </p:cNvSpPr>
          <p:nvPr>
            <p:ph type="subTitle" idx="1"/>
          </p:nvPr>
        </p:nvSpPr>
        <p:spPr>
          <a:xfrm>
            <a:off x="3048000" y="4343400"/>
            <a:ext cx="3048000" cy="1752600"/>
          </a:xfrm>
        </p:spPr>
        <p:txBody>
          <a:bodyPr/>
          <a:lstStyle/>
          <a:p>
            <a:r>
              <a:rPr lang="en-US" dirty="0" smtClean="0"/>
              <a:t>R E S E</a:t>
            </a:r>
          </a:p>
          <a:p>
            <a:r>
              <a:rPr lang="en-US" dirty="0" smtClean="0"/>
              <a:t>N E S E</a:t>
            </a:r>
          </a:p>
          <a:p>
            <a:r>
              <a:rPr lang="en-US" dirty="0" smtClean="0"/>
              <a:t>MRMN</a:t>
            </a:r>
            <a:endParaRPr lang="en-US" dirty="0"/>
          </a:p>
        </p:txBody>
      </p:sp>
    </p:spTree>
    <p:extLst>
      <p:ext uri="{BB962C8B-B14F-4D97-AF65-F5344CB8AC3E}">
        <p14:creationId xmlns:p14="http://schemas.microsoft.com/office/powerpoint/2010/main" val="366076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Ulrike, welch____ </a:t>
            </a:r>
            <a:r>
              <a:rPr lang="en-US" dirty="0" err="1" smtClean="0"/>
              <a:t>Fleisch</a:t>
            </a:r>
            <a:r>
              <a:rPr lang="en-US" dirty="0" smtClean="0"/>
              <a:t> (n.) </a:t>
            </a:r>
            <a:r>
              <a:rPr lang="en-US" dirty="0" err="1" smtClean="0"/>
              <a:t>isst</a:t>
            </a:r>
            <a:r>
              <a:rPr lang="en-US" dirty="0" smtClean="0"/>
              <a:t> du </a:t>
            </a:r>
            <a:r>
              <a:rPr lang="en-US" dirty="0" err="1" smtClean="0"/>
              <a:t>lieber</a:t>
            </a:r>
            <a:r>
              <a:rPr lang="en-US" dirty="0" smtClean="0"/>
              <a:t>, Salami </a:t>
            </a:r>
            <a:r>
              <a:rPr lang="en-US" dirty="0" err="1" smtClean="0"/>
              <a:t>oder</a:t>
            </a:r>
            <a:r>
              <a:rPr lang="en-US" dirty="0" smtClean="0"/>
              <a:t> </a:t>
            </a:r>
            <a:r>
              <a:rPr lang="en-US" dirty="0" err="1" smtClean="0"/>
              <a:t>Schinken</a:t>
            </a:r>
            <a:r>
              <a:rPr lang="en-US" dirty="0" smtClean="0"/>
              <a:t>?</a:t>
            </a:r>
            <a:endParaRPr lang="en-US" dirty="0"/>
          </a:p>
        </p:txBody>
      </p:sp>
      <p:sp>
        <p:nvSpPr>
          <p:cNvPr id="3" name="Subtitle 2"/>
          <p:cNvSpPr>
            <a:spLocks noGrp="1"/>
          </p:cNvSpPr>
          <p:nvPr>
            <p:ph type="subTitle" idx="1"/>
          </p:nvPr>
        </p:nvSpPr>
        <p:spPr>
          <a:xfrm>
            <a:off x="3657600" y="1981200"/>
            <a:ext cx="990600" cy="914400"/>
          </a:xfrm>
        </p:spPr>
        <p:txBody>
          <a:bodyPr>
            <a:normAutofit/>
          </a:bodyPr>
          <a:lstStyle/>
          <a:p>
            <a:r>
              <a:rPr lang="en-US" sz="5400" dirty="0" err="1" smtClean="0"/>
              <a:t>es</a:t>
            </a:r>
            <a:endParaRPr lang="en-US" sz="5400" dirty="0"/>
          </a:p>
        </p:txBody>
      </p:sp>
    </p:spTree>
    <p:extLst>
      <p:ext uri="{BB962C8B-B14F-4D97-AF65-F5344CB8AC3E}">
        <p14:creationId xmlns:p14="http://schemas.microsoft.com/office/powerpoint/2010/main" val="230159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Welch____ </a:t>
            </a:r>
            <a:r>
              <a:rPr lang="en-US" dirty="0" err="1" smtClean="0"/>
              <a:t>Joghurt</a:t>
            </a:r>
            <a:r>
              <a:rPr lang="en-US" dirty="0" smtClean="0"/>
              <a:t> (m.) </a:t>
            </a:r>
            <a:r>
              <a:rPr lang="en-US" dirty="0" err="1" smtClean="0"/>
              <a:t>isst</a:t>
            </a:r>
            <a:r>
              <a:rPr lang="en-US" dirty="0" smtClean="0"/>
              <a:t> du am </a:t>
            </a:r>
            <a:r>
              <a:rPr lang="en-US" dirty="0" err="1" smtClean="0"/>
              <a:t>liebsten</a:t>
            </a:r>
            <a:r>
              <a:rPr lang="en-US" dirty="0" smtClean="0"/>
              <a:t>?</a:t>
            </a:r>
            <a:endParaRPr lang="en-US" dirty="0"/>
          </a:p>
        </p:txBody>
      </p:sp>
      <p:sp>
        <p:nvSpPr>
          <p:cNvPr id="3" name="Subtitle 2"/>
          <p:cNvSpPr>
            <a:spLocks noGrp="1"/>
          </p:cNvSpPr>
          <p:nvPr>
            <p:ph type="subTitle" idx="1"/>
          </p:nvPr>
        </p:nvSpPr>
        <p:spPr>
          <a:xfrm>
            <a:off x="2514600" y="2057400"/>
            <a:ext cx="990600" cy="914400"/>
          </a:xfrm>
        </p:spPr>
        <p:txBody>
          <a:bodyPr>
            <a:normAutofit/>
          </a:bodyPr>
          <a:lstStyle/>
          <a:p>
            <a:r>
              <a:rPr lang="en-US" sz="5400" dirty="0" smtClean="0"/>
              <a:t>en</a:t>
            </a:r>
            <a:endParaRPr lang="en-US" sz="5400" dirty="0"/>
          </a:p>
        </p:txBody>
      </p:sp>
    </p:spTree>
    <p:extLst>
      <p:ext uri="{BB962C8B-B14F-4D97-AF65-F5344CB8AC3E}">
        <p14:creationId xmlns:p14="http://schemas.microsoft.com/office/powerpoint/2010/main" val="79289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 welch____ Restaurant (n.) </a:t>
            </a:r>
            <a:r>
              <a:rPr lang="en-US" dirty="0" err="1" smtClean="0"/>
              <a:t>essen</a:t>
            </a:r>
            <a:r>
              <a:rPr lang="en-US" dirty="0" smtClean="0"/>
              <a:t> </a:t>
            </a:r>
            <a:r>
              <a:rPr lang="en-US" dirty="0" err="1" smtClean="0"/>
              <a:t>wir</a:t>
            </a:r>
            <a:r>
              <a:rPr lang="en-US" dirty="0" smtClean="0"/>
              <a:t> </a:t>
            </a:r>
            <a:r>
              <a:rPr lang="en-US" dirty="0" err="1" smtClean="0"/>
              <a:t>heute</a:t>
            </a:r>
            <a:r>
              <a:rPr lang="en-US" dirty="0" smtClean="0"/>
              <a:t> </a:t>
            </a:r>
            <a:r>
              <a:rPr lang="en-US" dirty="0" err="1" smtClean="0"/>
              <a:t>Abend</a:t>
            </a:r>
            <a:r>
              <a:rPr lang="en-US" dirty="0" smtClean="0"/>
              <a:t>?</a:t>
            </a:r>
            <a:endParaRPr lang="en-US" dirty="0"/>
          </a:p>
        </p:txBody>
      </p:sp>
      <p:sp>
        <p:nvSpPr>
          <p:cNvPr id="3" name="Subtitle 2"/>
          <p:cNvSpPr>
            <a:spLocks noGrp="1"/>
          </p:cNvSpPr>
          <p:nvPr>
            <p:ph type="subTitle" idx="1"/>
          </p:nvPr>
        </p:nvSpPr>
        <p:spPr>
          <a:xfrm>
            <a:off x="3200400" y="2209800"/>
            <a:ext cx="990600" cy="914400"/>
          </a:xfrm>
        </p:spPr>
        <p:txBody>
          <a:bodyPr>
            <a:normAutofit fontScale="85000" lnSpcReduction="10000"/>
          </a:bodyPr>
          <a:lstStyle/>
          <a:p>
            <a:r>
              <a:rPr lang="en-US" sz="5400" dirty="0" err="1" smtClean="0"/>
              <a:t>em</a:t>
            </a:r>
            <a:endParaRPr lang="en-US" sz="5400" dirty="0"/>
          </a:p>
        </p:txBody>
      </p:sp>
    </p:spTree>
    <p:extLst>
      <p:ext uri="{BB962C8B-B14F-4D97-AF65-F5344CB8AC3E}">
        <p14:creationId xmlns:p14="http://schemas.microsoft.com/office/powerpoint/2010/main" val="79289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8229600" cy="1470025"/>
          </a:xfrm>
        </p:spPr>
        <p:txBody>
          <a:bodyPr/>
          <a:lstStyle/>
          <a:p>
            <a:r>
              <a:rPr lang="en-US" dirty="0" err="1" smtClean="0"/>
              <a:t>Schreibt</a:t>
            </a:r>
            <a:r>
              <a:rPr lang="en-US" dirty="0" smtClean="0"/>
              <a:t> </a:t>
            </a:r>
            <a:r>
              <a:rPr lang="en-US" dirty="0" err="1" smtClean="0"/>
              <a:t>einige</a:t>
            </a:r>
            <a:r>
              <a:rPr lang="en-US" dirty="0" smtClean="0"/>
              <a:t> </a:t>
            </a:r>
            <a:r>
              <a:rPr lang="en-US" dirty="0" err="1" smtClean="0"/>
              <a:t>Zutaten</a:t>
            </a:r>
            <a:r>
              <a:rPr lang="en-US" dirty="0" smtClean="0"/>
              <a:t> in </a:t>
            </a:r>
            <a:r>
              <a:rPr lang="en-US" dirty="0" err="1" smtClean="0"/>
              <a:t>Kuchen</a:t>
            </a:r>
            <a:r>
              <a:rPr lang="en-US" dirty="0" smtClean="0"/>
              <a:t>!</a:t>
            </a:r>
            <a:endParaRPr lang="en-US" dirty="0"/>
          </a:p>
        </p:txBody>
      </p:sp>
      <p:sp>
        <p:nvSpPr>
          <p:cNvPr id="3" name="Subtitle 2"/>
          <p:cNvSpPr>
            <a:spLocks noGrp="1"/>
          </p:cNvSpPr>
          <p:nvPr>
            <p:ph type="subTitle" idx="1"/>
          </p:nvPr>
        </p:nvSpPr>
        <p:spPr>
          <a:xfrm>
            <a:off x="609600" y="2438400"/>
            <a:ext cx="7924800" cy="3429000"/>
          </a:xfrm>
        </p:spPr>
        <p:txBody>
          <a:bodyPr>
            <a:noAutofit/>
          </a:bodyPr>
          <a:lstStyle/>
          <a:p>
            <a:r>
              <a:rPr lang="en-US" sz="4400" dirty="0" err="1" smtClean="0"/>
              <a:t>Mehl</a:t>
            </a:r>
            <a:r>
              <a:rPr lang="en-US" sz="4400" dirty="0" smtClean="0"/>
              <a:t>, </a:t>
            </a:r>
            <a:r>
              <a:rPr lang="en-US" sz="4400" dirty="0" err="1" smtClean="0"/>
              <a:t>Eier</a:t>
            </a:r>
            <a:r>
              <a:rPr lang="en-US" sz="4400" dirty="0" smtClean="0"/>
              <a:t>, </a:t>
            </a:r>
            <a:r>
              <a:rPr lang="en-US" sz="4400" dirty="0" err="1" smtClean="0"/>
              <a:t>Zucker</a:t>
            </a:r>
            <a:r>
              <a:rPr lang="en-US" sz="4400" dirty="0" smtClean="0"/>
              <a:t>, </a:t>
            </a:r>
            <a:r>
              <a:rPr lang="en-US" sz="4400" dirty="0" err="1" smtClean="0"/>
              <a:t>Öl</a:t>
            </a:r>
            <a:r>
              <a:rPr lang="en-US" sz="4400" dirty="0"/>
              <a:t> </a:t>
            </a:r>
            <a:r>
              <a:rPr lang="en-US" sz="4400" dirty="0" err="1" smtClean="0"/>
              <a:t>oder</a:t>
            </a:r>
            <a:r>
              <a:rPr lang="en-US" sz="4400" dirty="0" smtClean="0"/>
              <a:t> Butter </a:t>
            </a:r>
            <a:endParaRPr lang="en-US" sz="4400" dirty="0"/>
          </a:p>
        </p:txBody>
      </p:sp>
    </p:spTree>
    <p:extLst>
      <p:ext uri="{BB962C8B-B14F-4D97-AF65-F5344CB8AC3E}">
        <p14:creationId xmlns:p14="http://schemas.microsoft.com/office/powerpoint/2010/main" val="291632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Welch___ </a:t>
            </a:r>
            <a:r>
              <a:rPr lang="en-US" dirty="0" err="1" smtClean="0"/>
              <a:t>Milch</a:t>
            </a:r>
            <a:r>
              <a:rPr lang="en-US" dirty="0" smtClean="0"/>
              <a:t> (f.) </a:t>
            </a:r>
            <a:r>
              <a:rPr lang="en-US" dirty="0" err="1" smtClean="0"/>
              <a:t>trinkest</a:t>
            </a:r>
            <a:r>
              <a:rPr lang="en-US" dirty="0" smtClean="0"/>
              <a:t> du </a:t>
            </a:r>
            <a:r>
              <a:rPr lang="en-US" dirty="0" err="1" smtClean="0"/>
              <a:t>lieber</a:t>
            </a:r>
            <a:r>
              <a:rPr lang="en-US" dirty="0" smtClean="0"/>
              <a:t>, </a:t>
            </a:r>
            <a:r>
              <a:rPr lang="en-US" dirty="0" err="1" smtClean="0"/>
              <a:t>Vanille</a:t>
            </a:r>
            <a:r>
              <a:rPr lang="en-US" dirty="0" smtClean="0"/>
              <a:t> </a:t>
            </a:r>
            <a:r>
              <a:rPr lang="en-US" dirty="0" err="1" smtClean="0"/>
              <a:t>oder</a:t>
            </a:r>
            <a:r>
              <a:rPr lang="en-US" dirty="0" smtClean="0"/>
              <a:t> </a:t>
            </a:r>
            <a:r>
              <a:rPr lang="en-US" dirty="0" err="1" smtClean="0"/>
              <a:t>Schoko</a:t>
            </a:r>
            <a:r>
              <a:rPr lang="en-US" dirty="0" smtClean="0"/>
              <a:t>?</a:t>
            </a:r>
            <a:endParaRPr lang="en-US" dirty="0"/>
          </a:p>
        </p:txBody>
      </p:sp>
      <p:sp>
        <p:nvSpPr>
          <p:cNvPr id="3" name="Subtitle 2"/>
          <p:cNvSpPr>
            <a:spLocks noGrp="1"/>
          </p:cNvSpPr>
          <p:nvPr>
            <p:ph type="subTitle" idx="1"/>
          </p:nvPr>
        </p:nvSpPr>
        <p:spPr>
          <a:xfrm>
            <a:off x="2209800" y="2057400"/>
            <a:ext cx="990600" cy="914400"/>
          </a:xfrm>
        </p:spPr>
        <p:txBody>
          <a:bodyPr>
            <a:normAutofit/>
          </a:bodyPr>
          <a:lstStyle/>
          <a:p>
            <a:r>
              <a:rPr lang="en-US" sz="5400" dirty="0" smtClean="0"/>
              <a:t>e</a:t>
            </a:r>
            <a:endParaRPr lang="en-US" sz="5400" dirty="0"/>
          </a:p>
        </p:txBody>
      </p:sp>
    </p:spTree>
    <p:extLst>
      <p:ext uri="{BB962C8B-B14F-4D97-AF65-F5344CB8AC3E}">
        <p14:creationId xmlns:p14="http://schemas.microsoft.com/office/powerpoint/2010/main" val="79289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Auf welch____ Pizza (f.) </a:t>
            </a:r>
            <a:r>
              <a:rPr lang="en-US" dirty="0" err="1" smtClean="0"/>
              <a:t>gibt</a:t>
            </a:r>
            <a:r>
              <a:rPr lang="en-US" dirty="0" smtClean="0"/>
              <a:t> </a:t>
            </a:r>
            <a:r>
              <a:rPr lang="en-US" dirty="0" err="1" smtClean="0"/>
              <a:t>es</a:t>
            </a:r>
            <a:r>
              <a:rPr lang="en-US" dirty="0" smtClean="0"/>
              <a:t> </a:t>
            </a:r>
            <a:r>
              <a:rPr lang="en-US" dirty="0" err="1" smtClean="0"/>
              <a:t>keine</a:t>
            </a:r>
            <a:r>
              <a:rPr lang="en-US" dirty="0" smtClean="0"/>
              <a:t> </a:t>
            </a:r>
            <a:r>
              <a:rPr lang="en-US" dirty="0" err="1" smtClean="0"/>
              <a:t>Zwiebeln</a:t>
            </a:r>
            <a:r>
              <a:rPr lang="en-US" dirty="0" smtClean="0"/>
              <a:t>?</a:t>
            </a:r>
            <a:endParaRPr lang="en-US" dirty="0"/>
          </a:p>
        </p:txBody>
      </p:sp>
      <p:sp>
        <p:nvSpPr>
          <p:cNvPr id="3" name="Subtitle 2"/>
          <p:cNvSpPr>
            <a:spLocks noGrp="1"/>
          </p:cNvSpPr>
          <p:nvPr>
            <p:ph type="subTitle" idx="1"/>
          </p:nvPr>
        </p:nvSpPr>
        <p:spPr>
          <a:xfrm>
            <a:off x="3124200" y="1981200"/>
            <a:ext cx="990600" cy="914400"/>
          </a:xfrm>
        </p:spPr>
        <p:txBody>
          <a:bodyPr>
            <a:normAutofit/>
          </a:bodyPr>
          <a:lstStyle/>
          <a:p>
            <a:r>
              <a:rPr lang="en-US" sz="5400" dirty="0" err="1" smtClean="0"/>
              <a:t>er</a:t>
            </a:r>
            <a:endParaRPr lang="en-US" sz="5400" dirty="0"/>
          </a:p>
        </p:txBody>
      </p:sp>
    </p:spTree>
    <p:extLst>
      <p:ext uri="{BB962C8B-B14F-4D97-AF65-F5344CB8AC3E}">
        <p14:creationId xmlns:p14="http://schemas.microsoft.com/office/powerpoint/2010/main" val="79289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Welch____ </a:t>
            </a:r>
            <a:r>
              <a:rPr lang="en-US" dirty="0" err="1" smtClean="0"/>
              <a:t>Wein</a:t>
            </a:r>
            <a:r>
              <a:rPr lang="en-US" dirty="0" smtClean="0"/>
              <a:t> (m.) </a:t>
            </a:r>
            <a:r>
              <a:rPr lang="en-US" dirty="0" err="1" smtClean="0"/>
              <a:t>trinkst</a:t>
            </a:r>
            <a:r>
              <a:rPr lang="en-US" dirty="0" smtClean="0"/>
              <a:t> du </a:t>
            </a:r>
            <a:r>
              <a:rPr lang="en-US" dirty="0" err="1" smtClean="0"/>
              <a:t>mit</a:t>
            </a:r>
            <a:r>
              <a:rPr lang="en-US" dirty="0" smtClean="0"/>
              <a:t> </a:t>
            </a:r>
            <a:r>
              <a:rPr lang="en-US" dirty="0" err="1" smtClean="0"/>
              <a:t>Fisch</a:t>
            </a:r>
            <a:r>
              <a:rPr lang="en-US" dirty="0" smtClean="0"/>
              <a:t>?</a:t>
            </a:r>
            <a:endParaRPr lang="en-US" dirty="0"/>
          </a:p>
        </p:txBody>
      </p:sp>
      <p:sp>
        <p:nvSpPr>
          <p:cNvPr id="3" name="Subtitle 2"/>
          <p:cNvSpPr>
            <a:spLocks noGrp="1"/>
          </p:cNvSpPr>
          <p:nvPr>
            <p:ph type="subTitle" idx="1"/>
          </p:nvPr>
        </p:nvSpPr>
        <p:spPr>
          <a:xfrm>
            <a:off x="2286000" y="2057400"/>
            <a:ext cx="990600" cy="914400"/>
          </a:xfrm>
        </p:spPr>
        <p:txBody>
          <a:bodyPr>
            <a:normAutofit/>
          </a:bodyPr>
          <a:lstStyle/>
          <a:p>
            <a:r>
              <a:rPr lang="en-US" sz="5400" dirty="0" smtClean="0"/>
              <a:t>en</a:t>
            </a:r>
            <a:endParaRPr lang="en-US" sz="5400" dirty="0"/>
          </a:p>
        </p:txBody>
      </p:sp>
    </p:spTree>
    <p:extLst>
      <p:ext uri="{BB962C8B-B14F-4D97-AF65-F5344CB8AC3E}">
        <p14:creationId xmlns:p14="http://schemas.microsoft.com/office/powerpoint/2010/main" val="333602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normAutofit fontScale="90000"/>
          </a:bodyPr>
          <a:lstStyle/>
          <a:p>
            <a:r>
              <a:rPr lang="en-US" dirty="0" smtClean="0"/>
              <a:t>It this chapter we came across two dative verbs.  Can you name them?</a:t>
            </a:r>
            <a:endParaRPr lang="en-US" dirty="0"/>
          </a:p>
        </p:txBody>
      </p:sp>
      <p:sp>
        <p:nvSpPr>
          <p:cNvPr id="3" name="Subtitle 2"/>
          <p:cNvSpPr>
            <a:spLocks noGrp="1"/>
          </p:cNvSpPr>
          <p:nvPr>
            <p:ph type="subTitle" idx="1"/>
          </p:nvPr>
        </p:nvSpPr>
        <p:spPr>
          <a:xfrm>
            <a:off x="1295400" y="1752600"/>
            <a:ext cx="6400800" cy="685801"/>
          </a:xfrm>
        </p:spPr>
        <p:txBody>
          <a:bodyPr/>
          <a:lstStyle/>
          <a:p>
            <a:r>
              <a:rPr lang="en-US" dirty="0" err="1"/>
              <a:t>s</a:t>
            </a:r>
            <a:r>
              <a:rPr lang="en-US" dirty="0" err="1" smtClean="0"/>
              <a:t>chmecken</a:t>
            </a:r>
            <a:r>
              <a:rPr lang="en-US" dirty="0" smtClean="0"/>
              <a:t>, </a:t>
            </a:r>
            <a:r>
              <a:rPr lang="en-US" dirty="0" err="1" smtClean="0"/>
              <a:t>gefallen</a:t>
            </a:r>
            <a:endParaRPr lang="en-US" dirty="0"/>
          </a:p>
        </p:txBody>
      </p:sp>
      <p:sp>
        <p:nvSpPr>
          <p:cNvPr id="4" name="Title 1"/>
          <p:cNvSpPr txBox="1">
            <a:spLocks/>
          </p:cNvSpPr>
          <p:nvPr/>
        </p:nvSpPr>
        <p:spPr>
          <a:xfrm>
            <a:off x="713509" y="2438401"/>
            <a:ext cx="7772400" cy="83819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do they mean?</a:t>
            </a:r>
            <a:endParaRPr lang="en-US" dirty="0"/>
          </a:p>
        </p:txBody>
      </p:sp>
      <p:sp>
        <p:nvSpPr>
          <p:cNvPr id="5" name="Subtitle 2"/>
          <p:cNvSpPr txBox="1">
            <a:spLocks/>
          </p:cNvSpPr>
          <p:nvPr/>
        </p:nvSpPr>
        <p:spPr>
          <a:xfrm>
            <a:off x="1440873" y="3276600"/>
            <a:ext cx="6400800" cy="68580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t</a:t>
            </a:r>
            <a:r>
              <a:rPr lang="en-US" dirty="0" smtClean="0"/>
              <a:t>o taste, to be pleasing to (like)</a:t>
            </a:r>
            <a:endParaRPr lang="en-US" dirty="0"/>
          </a:p>
        </p:txBody>
      </p:sp>
      <p:sp>
        <p:nvSpPr>
          <p:cNvPr id="6" name="Title 1"/>
          <p:cNvSpPr txBox="1">
            <a:spLocks/>
          </p:cNvSpPr>
          <p:nvPr/>
        </p:nvSpPr>
        <p:spPr>
          <a:xfrm>
            <a:off x="0" y="3962401"/>
            <a:ext cx="9143999" cy="1219199"/>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How do dative verbs function in a sentence?  Does the whole sentence become dative or what?</a:t>
            </a:r>
            <a:endParaRPr lang="en-US" dirty="0"/>
          </a:p>
        </p:txBody>
      </p:sp>
      <p:sp>
        <p:nvSpPr>
          <p:cNvPr id="7" name="Subtitle 2"/>
          <p:cNvSpPr txBox="1">
            <a:spLocks/>
          </p:cNvSpPr>
          <p:nvPr/>
        </p:nvSpPr>
        <p:spPr>
          <a:xfrm>
            <a:off x="412173" y="5406161"/>
            <a:ext cx="8458199" cy="1120774"/>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No, just the object in the sentence becomes dative.  </a:t>
            </a:r>
          </a:p>
          <a:p>
            <a:r>
              <a:rPr lang="en-US" dirty="0" smtClean="0"/>
              <a:t>To whomever it tastes good, to whomever something is pleasing </a:t>
            </a:r>
            <a:endParaRPr lang="en-US" dirty="0"/>
          </a:p>
        </p:txBody>
      </p:sp>
    </p:spTree>
    <p:extLst>
      <p:ext uri="{BB962C8B-B14F-4D97-AF65-F5344CB8AC3E}">
        <p14:creationId xmlns:p14="http://schemas.microsoft.com/office/powerpoint/2010/main" val="301728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638800"/>
            <a:ext cx="8382000" cy="1012825"/>
          </a:xfrm>
        </p:spPr>
        <p:txBody>
          <a:bodyPr>
            <a:normAutofit/>
          </a:bodyPr>
          <a:lstStyle/>
          <a:p>
            <a:r>
              <a:rPr lang="en-US" sz="2800" dirty="0" smtClean="0"/>
              <a:t>For the next several slides, determine if the blank is the subject or object and use the proper pronoun.</a:t>
            </a:r>
            <a:endParaRPr lang="en-US" sz="2800" dirty="0"/>
          </a:p>
        </p:txBody>
      </p:sp>
      <p:sp>
        <p:nvSpPr>
          <p:cNvPr id="3" name="Subtitle 2"/>
          <p:cNvSpPr>
            <a:spLocks noGrp="1"/>
          </p:cNvSpPr>
          <p:nvPr>
            <p:ph type="subTitle" idx="1"/>
          </p:nvPr>
        </p:nvSpPr>
        <p:spPr>
          <a:xfrm>
            <a:off x="533400" y="1447800"/>
            <a:ext cx="2590800" cy="4343400"/>
          </a:xfrm>
        </p:spPr>
        <p:txBody>
          <a:bodyPr>
            <a:normAutofit fontScale="92500" lnSpcReduction="10000"/>
          </a:bodyPr>
          <a:lstStyle/>
          <a:p>
            <a:pPr algn="r"/>
            <a:r>
              <a:rPr lang="en-US" dirty="0" err="1" smtClean="0"/>
              <a:t>ich</a:t>
            </a:r>
            <a:r>
              <a:rPr lang="en-US" dirty="0" smtClean="0">
                <a:sym typeface="Wingdings" pitchFamily="2" charset="2"/>
              </a:rPr>
              <a:t></a:t>
            </a:r>
          </a:p>
          <a:p>
            <a:pPr algn="r"/>
            <a:r>
              <a:rPr lang="en-US" dirty="0">
                <a:sym typeface="Wingdings" pitchFamily="2" charset="2"/>
              </a:rPr>
              <a:t>d</a:t>
            </a:r>
            <a:r>
              <a:rPr lang="en-US" dirty="0" smtClean="0">
                <a:sym typeface="Wingdings" pitchFamily="2" charset="2"/>
              </a:rPr>
              <a:t>u</a:t>
            </a:r>
          </a:p>
          <a:p>
            <a:pPr algn="r"/>
            <a:r>
              <a:rPr lang="en-US" dirty="0" err="1">
                <a:sym typeface="Wingdings" pitchFamily="2" charset="2"/>
              </a:rPr>
              <a:t>e</a:t>
            </a:r>
            <a:r>
              <a:rPr lang="en-US" dirty="0" err="1" smtClean="0">
                <a:sym typeface="Wingdings" pitchFamily="2" charset="2"/>
              </a:rPr>
              <a:t>r</a:t>
            </a:r>
            <a:r>
              <a:rPr lang="en-US" dirty="0" smtClean="0">
                <a:sym typeface="Wingdings" pitchFamily="2" charset="2"/>
              </a:rPr>
              <a:t></a:t>
            </a:r>
          </a:p>
          <a:p>
            <a:pPr algn="r"/>
            <a:r>
              <a:rPr lang="en-US" dirty="0" err="1" smtClean="0">
                <a:sym typeface="Wingdings" pitchFamily="2" charset="2"/>
              </a:rPr>
              <a:t>sie</a:t>
            </a:r>
            <a:r>
              <a:rPr lang="en-US" dirty="0" smtClean="0">
                <a:sym typeface="Wingdings" pitchFamily="2" charset="2"/>
              </a:rPr>
              <a:t></a:t>
            </a:r>
          </a:p>
          <a:p>
            <a:pPr algn="r"/>
            <a:r>
              <a:rPr lang="en-US" dirty="0" err="1">
                <a:sym typeface="Wingdings" pitchFamily="2" charset="2"/>
              </a:rPr>
              <a:t>e</a:t>
            </a:r>
            <a:r>
              <a:rPr lang="en-US" dirty="0" err="1" smtClean="0">
                <a:sym typeface="Wingdings" pitchFamily="2" charset="2"/>
              </a:rPr>
              <a:t>s</a:t>
            </a:r>
            <a:r>
              <a:rPr lang="en-US" dirty="0" smtClean="0">
                <a:sym typeface="Wingdings" pitchFamily="2" charset="2"/>
              </a:rPr>
              <a:t></a:t>
            </a:r>
          </a:p>
          <a:p>
            <a:pPr algn="r"/>
            <a:r>
              <a:rPr lang="en-US" dirty="0" err="1">
                <a:sym typeface="Wingdings" pitchFamily="2" charset="2"/>
              </a:rPr>
              <a:t>w</a:t>
            </a:r>
            <a:r>
              <a:rPr lang="en-US" dirty="0" err="1" smtClean="0">
                <a:sym typeface="Wingdings" pitchFamily="2" charset="2"/>
              </a:rPr>
              <a:t>ir</a:t>
            </a:r>
            <a:r>
              <a:rPr lang="en-US" dirty="0" smtClean="0">
                <a:sym typeface="Wingdings" pitchFamily="2" charset="2"/>
              </a:rPr>
              <a:t></a:t>
            </a:r>
          </a:p>
          <a:p>
            <a:pPr algn="r"/>
            <a:r>
              <a:rPr lang="en-US" dirty="0" err="1">
                <a:sym typeface="Wingdings" pitchFamily="2" charset="2"/>
              </a:rPr>
              <a:t>i</a:t>
            </a:r>
            <a:r>
              <a:rPr lang="en-US" dirty="0" err="1" smtClean="0">
                <a:sym typeface="Wingdings" pitchFamily="2" charset="2"/>
              </a:rPr>
              <a:t>hr</a:t>
            </a:r>
            <a:r>
              <a:rPr lang="en-US" dirty="0" smtClean="0">
                <a:sym typeface="Wingdings" pitchFamily="2" charset="2"/>
              </a:rPr>
              <a:t></a:t>
            </a:r>
          </a:p>
          <a:p>
            <a:pPr algn="r"/>
            <a:r>
              <a:rPr lang="en-US" dirty="0" err="1" smtClean="0">
                <a:sym typeface="Wingdings" pitchFamily="2" charset="2"/>
              </a:rPr>
              <a:t>sie</a:t>
            </a:r>
            <a:r>
              <a:rPr lang="en-US" dirty="0" smtClean="0">
                <a:sym typeface="Wingdings" pitchFamily="2" charset="2"/>
              </a:rPr>
              <a:t>/</a:t>
            </a:r>
            <a:r>
              <a:rPr lang="en-US" dirty="0" err="1" smtClean="0">
                <a:sym typeface="Wingdings" pitchFamily="2" charset="2"/>
              </a:rPr>
              <a:t>Sie</a:t>
            </a:r>
            <a:r>
              <a:rPr lang="en-US" dirty="0" smtClean="0">
                <a:sym typeface="Wingdings" pitchFamily="2" charset="2"/>
              </a:rPr>
              <a:t></a:t>
            </a:r>
            <a:endParaRPr lang="en-US" dirty="0" smtClean="0"/>
          </a:p>
        </p:txBody>
      </p:sp>
      <p:sp>
        <p:nvSpPr>
          <p:cNvPr id="4" name="Title 1"/>
          <p:cNvSpPr txBox="1">
            <a:spLocks/>
          </p:cNvSpPr>
          <p:nvPr/>
        </p:nvSpPr>
        <p:spPr>
          <a:xfrm>
            <a:off x="304800" y="152400"/>
            <a:ext cx="8229600" cy="1470025"/>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Lets review our dative pronouns.  Change the nominative forms below to the dative.</a:t>
            </a:r>
            <a:endParaRPr lang="en-US" dirty="0"/>
          </a:p>
        </p:txBody>
      </p:sp>
      <p:sp>
        <p:nvSpPr>
          <p:cNvPr id="5" name="Subtitle 2"/>
          <p:cNvSpPr txBox="1">
            <a:spLocks/>
          </p:cNvSpPr>
          <p:nvPr/>
        </p:nvSpPr>
        <p:spPr>
          <a:xfrm>
            <a:off x="3048000" y="1447800"/>
            <a:ext cx="2133600" cy="434340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dirty="0" err="1"/>
              <a:t>m</a:t>
            </a:r>
            <a:r>
              <a:rPr lang="en-US" dirty="0" err="1" smtClean="0"/>
              <a:t>ir</a:t>
            </a:r>
            <a:endParaRPr lang="en-US" dirty="0" smtClean="0"/>
          </a:p>
          <a:p>
            <a:pPr algn="l"/>
            <a:r>
              <a:rPr lang="en-US" dirty="0" err="1"/>
              <a:t>d</a:t>
            </a:r>
            <a:r>
              <a:rPr lang="en-US" dirty="0" err="1" smtClean="0"/>
              <a:t>ir</a:t>
            </a:r>
            <a:endParaRPr lang="en-US" dirty="0" smtClean="0"/>
          </a:p>
          <a:p>
            <a:pPr algn="l"/>
            <a:r>
              <a:rPr lang="en-US" dirty="0" err="1"/>
              <a:t>i</a:t>
            </a:r>
            <a:r>
              <a:rPr lang="en-US" dirty="0" err="1" smtClean="0"/>
              <a:t>hm</a:t>
            </a:r>
            <a:endParaRPr lang="en-US" dirty="0" smtClean="0"/>
          </a:p>
          <a:p>
            <a:pPr algn="l"/>
            <a:r>
              <a:rPr lang="en-US" dirty="0" err="1"/>
              <a:t>i</a:t>
            </a:r>
            <a:r>
              <a:rPr lang="en-US" dirty="0" err="1" smtClean="0"/>
              <a:t>hr</a:t>
            </a:r>
            <a:endParaRPr lang="en-US" dirty="0" smtClean="0"/>
          </a:p>
          <a:p>
            <a:pPr algn="l"/>
            <a:r>
              <a:rPr lang="en-US" dirty="0" err="1"/>
              <a:t>i</a:t>
            </a:r>
            <a:r>
              <a:rPr lang="en-US" dirty="0" err="1" smtClean="0"/>
              <a:t>hm</a:t>
            </a:r>
            <a:endParaRPr lang="en-US" dirty="0" smtClean="0"/>
          </a:p>
          <a:p>
            <a:pPr algn="l"/>
            <a:r>
              <a:rPr lang="en-US" dirty="0" err="1"/>
              <a:t>u</a:t>
            </a:r>
            <a:r>
              <a:rPr lang="en-US" dirty="0" err="1" smtClean="0"/>
              <a:t>ns</a:t>
            </a:r>
            <a:endParaRPr lang="en-US" dirty="0" smtClean="0"/>
          </a:p>
          <a:p>
            <a:pPr algn="l"/>
            <a:r>
              <a:rPr lang="en-US" dirty="0" err="1"/>
              <a:t>e</a:t>
            </a:r>
            <a:r>
              <a:rPr lang="en-US" dirty="0" err="1" smtClean="0"/>
              <a:t>uch</a:t>
            </a:r>
            <a:endParaRPr lang="en-US" dirty="0" smtClean="0"/>
          </a:p>
          <a:p>
            <a:pPr algn="l"/>
            <a:r>
              <a:rPr lang="en-US" dirty="0" err="1"/>
              <a:t>i</a:t>
            </a:r>
            <a:r>
              <a:rPr lang="en-US" dirty="0" err="1" smtClean="0"/>
              <a:t>hnen</a:t>
            </a:r>
            <a:r>
              <a:rPr lang="en-US" dirty="0" smtClean="0"/>
              <a:t>/</a:t>
            </a:r>
            <a:r>
              <a:rPr lang="en-US" dirty="0" err="1" smtClean="0"/>
              <a:t>Ihnen</a:t>
            </a:r>
            <a:endParaRPr lang="en-US" dirty="0" smtClean="0"/>
          </a:p>
        </p:txBody>
      </p:sp>
    </p:spTree>
    <p:extLst>
      <p:ext uri="{BB962C8B-B14F-4D97-AF65-F5344CB8AC3E}">
        <p14:creationId xmlns:p14="http://schemas.microsoft.com/office/powerpoint/2010/main" val="301728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Frische</a:t>
            </a:r>
            <a:r>
              <a:rPr lang="en-US" dirty="0" smtClean="0"/>
              <a:t> </a:t>
            </a:r>
            <a:r>
              <a:rPr lang="en-US" dirty="0" err="1" smtClean="0"/>
              <a:t>Tomaten</a:t>
            </a:r>
            <a:r>
              <a:rPr lang="en-US" dirty="0" smtClean="0"/>
              <a:t> </a:t>
            </a:r>
            <a:r>
              <a:rPr lang="en-US" dirty="0" err="1" smtClean="0"/>
              <a:t>schmecken</a:t>
            </a:r>
            <a:r>
              <a:rPr lang="en-US" dirty="0" smtClean="0"/>
              <a:t> _____ gar </a:t>
            </a:r>
            <a:r>
              <a:rPr lang="en-US" dirty="0" err="1" smtClean="0"/>
              <a:t>nicht</a:t>
            </a:r>
            <a:r>
              <a:rPr lang="en-US" dirty="0" smtClean="0"/>
              <a:t>, </a:t>
            </a:r>
            <a:r>
              <a:rPr lang="en-US" dirty="0" err="1" smtClean="0"/>
              <a:t>aber</a:t>
            </a:r>
            <a:r>
              <a:rPr lang="en-US" dirty="0" smtClean="0"/>
              <a:t> </a:t>
            </a:r>
            <a:r>
              <a:rPr lang="en-US" dirty="0" err="1" smtClean="0"/>
              <a:t>Tomatensauce</a:t>
            </a:r>
            <a:r>
              <a:rPr lang="en-US" dirty="0" smtClean="0"/>
              <a:t> </a:t>
            </a:r>
            <a:r>
              <a:rPr lang="en-US" dirty="0" err="1" smtClean="0"/>
              <a:t>esse</a:t>
            </a:r>
            <a:r>
              <a:rPr lang="en-US" dirty="0" smtClean="0"/>
              <a:t> _____ auf </a:t>
            </a:r>
            <a:r>
              <a:rPr lang="en-US" dirty="0" err="1" smtClean="0"/>
              <a:t>meiner</a:t>
            </a:r>
            <a:r>
              <a:rPr lang="en-US" dirty="0" smtClean="0"/>
              <a:t> Pizza..</a:t>
            </a:r>
            <a:endParaRPr lang="en-US" dirty="0"/>
          </a:p>
        </p:txBody>
      </p:sp>
      <p:sp>
        <p:nvSpPr>
          <p:cNvPr id="3" name="Subtitle 2"/>
          <p:cNvSpPr>
            <a:spLocks noGrp="1"/>
          </p:cNvSpPr>
          <p:nvPr>
            <p:ph type="subTitle" idx="1"/>
          </p:nvPr>
        </p:nvSpPr>
        <p:spPr>
          <a:xfrm>
            <a:off x="1981200" y="2971800"/>
            <a:ext cx="1524000" cy="914400"/>
          </a:xfrm>
        </p:spPr>
        <p:txBody>
          <a:bodyPr>
            <a:normAutofit/>
          </a:bodyPr>
          <a:lstStyle/>
          <a:p>
            <a:r>
              <a:rPr lang="en-US" sz="5400" dirty="0" err="1" smtClean="0"/>
              <a:t>ich</a:t>
            </a:r>
            <a:endParaRPr lang="en-US" sz="5400" dirty="0"/>
          </a:p>
        </p:txBody>
      </p:sp>
      <p:sp>
        <p:nvSpPr>
          <p:cNvPr id="4" name="Subtitle 2"/>
          <p:cNvSpPr txBox="1">
            <a:spLocks/>
          </p:cNvSpPr>
          <p:nvPr/>
        </p:nvSpPr>
        <p:spPr>
          <a:xfrm>
            <a:off x="6705600" y="1752600"/>
            <a:ext cx="1524000"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mir</a:t>
            </a:r>
            <a:endParaRPr lang="en-US" sz="5400" dirty="0"/>
          </a:p>
        </p:txBody>
      </p:sp>
      <p:sp>
        <p:nvSpPr>
          <p:cNvPr id="5" name="TextBox 4"/>
          <p:cNvSpPr txBox="1"/>
          <p:nvPr/>
        </p:nvSpPr>
        <p:spPr>
          <a:xfrm>
            <a:off x="990600" y="1711036"/>
            <a:ext cx="4724400" cy="381000"/>
          </a:xfrm>
          <a:prstGeom prst="rect">
            <a:avLst/>
          </a:prstGeom>
          <a:noFill/>
        </p:spPr>
        <p:txBody>
          <a:bodyPr wrap="square" rtlCol="0">
            <a:spAutoFit/>
          </a:bodyPr>
          <a:lstStyle/>
          <a:p>
            <a:r>
              <a:rPr lang="en-US" dirty="0" smtClean="0"/>
              <a:t>You are expressing an opinion about Tomatoes.</a:t>
            </a:r>
            <a:endParaRPr lang="en-US" dirty="0"/>
          </a:p>
        </p:txBody>
      </p:sp>
    </p:spTree>
    <p:extLst>
      <p:ext uri="{BB962C8B-B14F-4D97-AF65-F5344CB8AC3E}">
        <p14:creationId xmlns:p14="http://schemas.microsoft.com/office/powerpoint/2010/main" val="14087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Ich</a:t>
            </a:r>
            <a:r>
              <a:rPr lang="en-US" dirty="0" smtClean="0"/>
              <a:t> </a:t>
            </a:r>
            <a:r>
              <a:rPr lang="en-US" dirty="0" err="1" smtClean="0"/>
              <a:t>finde</a:t>
            </a:r>
            <a:r>
              <a:rPr lang="en-US" dirty="0" smtClean="0"/>
              <a:t> </a:t>
            </a:r>
            <a:r>
              <a:rPr lang="en-US" dirty="0" err="1" smtClean="0"/>
              <a:t>Erdbeeren</a:t>
            </a:r>
            <a:r>
              <a:rPr lang="en-US" dirty="0" smtClean="0"/>
              <a:t> </a:t>
            </a:r>
            <a:r>
              <a:rPr lang="en-US" dirty="0" err="1" smtClean="0"/>
              <a:t>lecker</a:t>
            </a:r>
            <a:r>
              <a:rPr lang="en-US" dirty="0" smtClean="0"/>
              <a:t>, </a:t>
            </a:r>
            <a:r>
              <a:rPr lang="en-US" dirty="0" err="1" smtClean="0"/>
              <a:t>aber</a:t>
            </a:r>
            <a:r>
              <a:rPr lang="en-US" dirty="0" smtClean="0"/>
              <a:t> </a:t>
            </a:r>
            <a:r>
              <a:rPr lang="en-US" dirty="0" err="1" smtClean="0"/>
              <a:t>Himbeere</a:t>
            </a:r>
            <a:r>
              <a:rPr lang="en-US" dirty="0" smtClean="0"/>
              <a:t> mag ______ am </a:t>
            </a:r>
            <a:r>
              <a:rPr lang="en-US" dirty="0" err="1" smtClean="0"/>
              <a:t>liebsten</a:t>
            </a:r>
            <a:r>
              <a:rPr lang="en-US" dirty="0" smtClean="0"/>
              <a:t>.</a:t>
            </a:r>
            <a:endParaRPr lang="en-US" dirty="0"/>
          </a:p>
        </p:txBody>
      </p:sp>
      <p:sp>
        <p:nvSpPr>
          <p:cNvPr id="3" name="Subtitle 2"/>
          <p:cNvSpPr>
            <a:spLocks noGrp="1"/>
          </p:cNvSpPr>
          <p:nvPr>
            <p:ph type="subTitle" idx="1"/>
          </p:nvPr>
        </p:nvSpPr>
        <p:spPr>
          <a:xfrm>
            <a:off x="4038600" y="2667000"/>
            <a:ext cx="1524000" cy="914400"/>
          </a:xfrm>
        </p:spPr>
        <p:txBody>
          <a:bodyPr>
            <a:normAutofit/>
          </a:bodyPr>
          <a:lstStyle/>
          <a:p>
            <a:r>
              <a:rPr lang="en-US" sz="5400" dirty="0" err="1" smtClean="0"/>
              <a:t>ich</a:t>
            </a:r>
            <a:endParaRPr lang="en-US" sz="5400" dirty="0"/>
          </a:p>
        </p:txBody>
      </p:sp>
    </p:spTree>
    <p:extLst>
      <p:ext uri="{BB962C8B-B14F-4D97-AF65-F5344CB8AC3E}">
        <p14:creationId xmlns:p14="http://schemas.microsoft.com/office/powerpoint/2010/main" val="81370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Erika, </a:t>
            </a:r>
            <a:r>
              <a:rPr lang="en-US" dirty="0" err="1" smtClean="0"/>
              <a:t>gefällt</a:t>
            </a:r>
            <a:r>
              <a:rPr lang="en-US" dirty="0"/>
              <a:t> </a:t>
            </a:r>
            <a:r>
              <a:rPr lang="en-US" dirty="0" smtClean="0"/>
              <a:t>_____ das Essen?  _____ hast fast </a:t>
            </a:r>
            <a:r>
              <a:rPr lang="en-US" dirty="0" err="1" smtClean="0"/>
              <a:t>nichts</a:t>
            </a:r>
            <a:r>
              <a:rPr lang="en-US" dirty="0" smtClean="0"/>
              <a:t> </a:t>
            </a:r>
            <a:r>
              <a:rPr lang="en-US" dirty="0" err="1" smtClean="0"/>
              <a:t>gegessen</a:t>
            </a:r>
            <a:r>
              <a:rPr lang="en-US" dirty="0" smtClean="0"/>
              <a:t>.</a:t>
            </a:r>
            <a:endParaRPr lang="en-US" dirty="0"/>
          </a:p>
        </p:txBody>
      </p:sp>
      <p:sp>
        <p:nvSpPr>
          <p:cNvPr id="3" name="Subtitle 2"/>
          <p:cNvSpPr>
            <a:spLocks noGrp="1"/>
          </p:cNvSpPr>
          <p:nvPr>
            <p:ph type="subTitle" idx="1"/>
          </p:nvPr>
        </p:nvSpPr>
        <p:spPr>
          <a:xfrm>
            <a:off x="3962400" y="2057400"/>
            <a:ext cx="1524000" cy="914400"/>
          </a:xfrm>
        </p:spPr>
        <p:txBody>
          <a:bodyPr>
            <a:normAutofit/>
          </a:bodyPr>
          <a:lstStyle/>
          <a:p>
            <a:r>
              <a:rPr lang="en-US" sz="5400" dirty="0" err="1" smtClean="0"/>
              <a:t>dir</a:t>
            </a:r>
            <a:endParaRPr lang="en-US" sz="5400" dirty="0"/>
          </a:p>
        </p:txBody>
      </p:sp>
      <p:sp>
        <p:nvSpPr>
          <p:cNvPr id="4" name="Subtitle 2"/>
          <p:cNvSpPr txBox="1">
            <a:spLocks/>
          </p:cNvSpPr>
          <p:nvPr/>
        </p:nvSpPr>
        <p:spPr>
          <a:xfrm>
            <a:off x="914400" y="2667000"/>
            <a:ext cx="1524000"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a:t>D</a:t>
            </a:r>
            <a:r>
              <a:rPr lang="en-US" sz="5400" dirty="0" smtClean="0"/>
              <a:t>u</a:t>
            </a:r>
            <a:endParaRPr lang="en-US" sz="5400" dirty="0"/>
          </a:p>
        </p:txBody>
      </p:sp>
    </p:spTree>
    <p:extLst>
      <p:ext uri="{BB962C8B-B14F-4D97-AF65-F5344CB8AC3E}">
        <p14:creationId xmlns:p14="http://schemas.microsoft.com/office/powerpoint/2010/main" val="14087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sng" dirty="0" err="1" smtClean="0"/>
              <a:t>Meine</a:t>
            </a:r>
            <a:r>
              <a:rPr lang="en-US" u="sng" dirty="0" smtClean="0"/>
              <a:t> Mutter</a:t>
            </a:r>
            <a:r>
              <a:rPr lang="en-US" dirty="0" smtClean="0"/>
              <a:t> </a:t>
            </a:r>
            <a:r>
              <a:rPr lang="en-US" dirty="0" err="1" smtClean="0"/>
              <a:t>isst</a:t>
            </a:r>
            <a:r>
              <a:rPr lang="en-US" dirty="0" smtClean="0"/>
              <a:t> </a:t>
            </a:r>
            <a:r>
              <a:rPr lang="en-US" dirty="0" err="1" smtClean="0"/>
              <a:t>vegetarisch</a:t>
            </a:r>
            <a:r>
              <a:rPr lang="en-US" dirty="0" smtClean="0"/>
              <a:t>, </a:t>
            </a:r>
            <a:r>
              <a:rPr lang="en-US" dirty="0" err="1" smtClean="0"/>
              <a:t>weil</a:t>
            </a:r>
            <a:r>
              <a:rPr lang="en-US" dirty="0"/>
              <a:t> </a:t>
            </a:r>
            <a:r>
              <a:rPr lang="en-US" dirty="0" smtClean="0"/>
              <a:t>_____ </a:t>
            </a:r>
            <a:r>
              <a:rPr lang="en-US" dirty="0" err="1" smtClean="0"/>
              <a:t>Fleisch</a:t>
            </a:r>
            <a:r>
              <a:rPr lang="en-US" dirty="0" smtClean="0"/>
              <a:t> </a:t>
            </a:r>
            <a:r>
              <a:rPr lang="en-US" dirty="0" err="1" smtClean="0"/>
              <a:t>nicht</a:t>
            </a:r>
            <a:r>
              <a:rPr lang="en-US" dirty="0" smtClean="0"/>
              <a:t> gut </a:t>
            </a:r>
            <a:r>
              <a:rPr lang="en-US" dirty="0" err="1" smtClean="0"/>
              <a:t>schmeckt</a:t>
            </a:r>
            <a:r>
              <a:rPr lang="en-US" dirty="0" smtClean="0"/>
              <a:t>.</a:t>
            </a:r>
            <a:endParaRPr lang="en-US" dirty="0"/>
          </a:p>
        </p:txBody>
      </p:sp>
      <p:sp>
        <p:nvSpPr>
          <p:cNvPr id="3" name="Subtitle 2"/>
          <p:cNvSpPr>
            <a:spLocks noGrp="1"/>
          </p:cNvSpPr>
          <p:nvPr>
            <p:ph type="subTitle" idx="1"/>
          </p:nvPr>
        </p:nvSpPr>
        <p:spPr>
          <a:xfrm>
            <a:off x="914400" y="2667000"/>
            <a:ext cx="1524000" cy="914400"/>
          </a:xfrm>
        </p:spPr>
        <p:txBody>
          <a:bodyPr>
            <a:normAutofit/>
          </a:bodyPr>
          <a:lstStyle/>
          <a:p>
            <a:r>
              <a:rPr lang="en-US" sz="5400" dirty="0" err="1" smtClean="0"/>
              <a:t>ihr</a:t>
            </a:r>
            <a:endParaRPr lang="en-US" sz="5400" dirty="0"/>
          </a:p>
        </p:txBody>
      </p:sp>
    </p:spTree>
    <p:extLst>
      <p:ext uri="{BB962C8B-B14F-4D97-AF65-F5344CB8AC3E}">
        <p14:creationId xmlns:p14="http://schemas.microsoft.com/office/powerpoint/2010/main" val="14087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sng" dirty="0" err="1" smtClean="0"/>
              <a:t>Meine</a:t>
            </a:r>
            <a:r>
              <a:rPr lang="en-US" u="sng" dirty="0" smtClean="0"/>
              <a:t> </a:t>
            </a:r>
            <a:r>
              <a:rPr lang="en-US" u="sng" dirty="0" err="1" smtClean="0"/>
              <a:t>Gro</a:t>
            </a:r>
            <a:r>
              <a:rPr lang="el-GR" u="sng" dirty="0" smtClean="0"/>
              <a:t>β</a:t>
            </a:r>
            <a:r>
              <a:rPr lang="en-US" u="sng" dirty="0" err="1" smtClean="0"/>
              <a:t>eltern</a:t>
            </a:r>
            <a:r>
              <a:rPr lang="en-US" dirty="0" smtClean="0"/>
              <a:t> </a:t>
            </a:r>
            <a:r>
              <a:rPr lang="en-US" dirty="0" err="1" smtClean="0"/>
              <a:t>mögen</a:t>
            </a:r>
            <a:r>
              <a:rPr lang="en-US" dirty="0" smtClean="0"/>
              <a:t> </a:t>
            </a:r>
            <a:r>
              <a:rPr lang="en-US" dirty="0" err="1" smtClean="0"/>
              <a:t>nur</a:t>
            </a:r>
            <a:r>
              <a:rPr lang="en-US" dirty="0" smtClean="0"/>
              <a:t> </a:t>
            </a:r>
            <a:r>
              <a:rPr lang="en-US" dirty="0" err="1" smtClean="0"/>
              <a:t>deutsches</a:t>
            </a:r>
            <a:r>
              <a:rPr lang="en-US" dirty="0" smtClean="0"/>
              <a:t> Essen.  ______ </a:t>
            </a:r>
            <a:r>
              <a:rPr lang="en-US" dirty="0" err="1" smtClean="0"/>
              <a:t>essen</a:t>
            </a:r>
            <a:r>
              <a:rPr lang="en-US" dirty="0" smtClean="0"/>
              <a:t> </a:t>
            </a:r>
            <a:r>
              <a:rPr lang="en-US" dirty="0" err="1" smtClean="0"/>
              <a:t>kein</a:t>
            </a:r>
            <a:r>
              <a:rPr lang="en-US" dirty="0"/>
              <a:t> </a:t>
            </a:r>
            <a:r>
              <a:rPr lang="en-US" dirty="0" err="1" smtClean="0"/>
              <a:t>chinesisches</a:t>
            </a:r>
            <a:r>
              <a:rPr lang="en-US" dirty="0" smtClean="0"/>
              <a:t> Essen, </a:t>
            </a:r>
            <a:r>
              <a:rPr lang="en-US" dirty="0" err="1" smtClean="0"/>
              <a:t>weil</a:t>
            </a:r>
            <a:r>
              <a:rPr lang="en-US" dirty="0" smtClean="0"/>
              <a:t> </a:t>
            </a:r>
            <a:r>
              <a:rPr lang="en-US" dirty="0" err="1" smtClean="0"/>
              <a:t>es</a:t>
            </a:r>
            <a:r>
              <a:rPr lang="en-US" dirty="0" smtClean="0"/>
              <a:t> ______ </a:t>
            </a:r>
            <a:r>
              <a:rPr lang="en-US" dirty="0" err="1" smtClean="0"/>
              <a:t>nicht</a:t>
            </a:r>
            <a:r>
              <a:rPr lang="en-US" dirty="0" smtClean="0"/>
              <a:t> </a:t>
            </a:r>
            <a:r>
              <a:rPr lang="en-US" dirty="0" err="1" smtClean="0"/>
              <a:t>schmeckt</a:t>
            </a:r>
            <a:r>
              <a:rPr lang="en-US" dirty="0" smtClean="0"/>
              <a:t>.</a:t>
            </a:r>
            <a:endParaRPr lang="en-US" dirty="0"/>
          </a:p>
        </p:txBody>
      </p:sp>
      <p:sp>
        <p:nvSpPr>
          <p:cNvPr id="3" name="Subtitle 2"/>
          <p:cNvSpPr>
            <a:spLocks noGrp="1"/>
          </p:cNvSpPr>
          <p:nvPr>
            <p:ph type="subTitle" idx="1"/>
          </p:nvPr>
        </p:nvSpPr>
        <p:spPr>
          <a:xfrm>
            <a:off x="4495800" y="2057400"/>
            <a:ext cx="1524000" cy="914400"/>
          </a:xfrm>
        </p:spPr>
        <p:txBody>
          <a:bodyPr>
            <a:normAutofit/>
          </a:bodyPr>
          <a:lstStyle/>
          <a:p>
            <a:r>
              <a:rPr lang="en-US" sz="5400" dirty="0" err="1"/>
              <a:t>S</a:t>
            </a:r>
            <a:r>
              <a:rPr lang="en-US" sz="5400" dirty="0" err="1" smtClean="0"/>
              <a:t>ie</a:t>
            </a:r>
            <a:endParaRPr lang="en-US" sz="5400" dirty="0"/>
          </a:p>
        </p:txBody>
      </p:sp>
      <p:sp>
        <p:nvSpPr>
          <p:cNvPr id="4" name="Subtitle 2"/>
          <p:cNvSpPr txBox="1">
            <a:spLocks/>
          </p:cNvSpPr>
          <p:nvPr/>
        </p:nvSpPr>
        <p:spPr>
          <a:xfrm>
            <a:off x="6539345" y="2673927"/>
            <a:ext cx="1842655"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ihnen</a:t>
            </a:r>
            <a:endParaRPr lang="en-US" sz="5400" dirty="0"/>
          </a:p>
        </p:txBody>
      </p:sp>
    </p:spTree>
    <p:extLst>
      <p:ext uri="{BB962C8B-B14F-4D97-AF65-F5344CB8AC3E}">
        <p14:creationId xmlns:p14="http://schemas.microsoft.com/office/powerpoint/2010/main" val="14087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lstStyle/>
          <a:p>
            <a:r>
              <a:rPr lang="en-US" dirty="0" err="1" smtClean="0"/>
              <a:t>Schreibt</a:t>
            </a:r>
            <a:r>
              <a:rPr lang="en-US" dirty="0" smtClean="0"/>
              <a:t> </a:t>
            </a:r>
            <a:r>
              <a:rPr lang="en-US" dirty="0" err="1" smtClean="0"/>
              <a:t>einige</a:t>
            </a:r>
            <a:r>
              <a:rPr lang="en-US" dirty="0" smtClean="0"/>
              <a:t> </a:t>
            </a:r>
            <a:r>
              <a:rPr lang="en-US" dirty="0" err="1" smtClean="0"/>
              <a:t>Zutaten</a:t>
            </a:r>
            <a:r>
              <a:rPr lang="en-US" dirty="0" smtClean="0"/>
              <a:t> in </a:t>
            </a:r>
            <a:r>
              <a:rPr lang="en-US" dirty="0" err="1" smtClean="0"/>
              <a:t>Salat</a:t>
            </a:r>
            <a:r>
              <a:rPr lang="en-US" dirty="0" smtClean="0"/>
              <a:t>!</a:t>
            </a:r>
            <a:endParaRPr lang="en-US" dirty="0"/>
          </a:p>
        </p:txBody>
      </p:sp>
      <p:sp>
        <p:nvSpPr>
          <p:cNvPr id="3" name="Subtitle 2"/>
          <p:cNvSpPr>
            <a:spLocks noGrp="1"/>
          </p:cNvSpPr>
          <p:nvPr>
            <p:ph type="subTitle" idx="1"/>
          </p:nvPr>
        </p:nvSpPr>
        <p:spPr>
          <a:xfrm>
            <a:off x="609600" y="2438400"/>
            <a:ext cx="7924800" cy="3429000"/>
          </a:xfrm>
        </p:spPr>
        <p:txBody>
          <a:bodyPr>
            <a:noAutofit/>
          </a:bodyPr>
          <a:lstStyle/>
          <a:p>
            <a:r>
              <a:rPr lang="en-US" sz="4400" dirty="0" smtClean="0"/>
              <a:t>(Kopf)</a:t>
            </a:r>
            <a:r>
              <a:rPr lang="en-US" sz="4400" dirty="0" err="1" smtClean="0"/>
              <a:t>salat</a:t>
            </a:r>
            <a:r>
              <a:rPr lang="en-US" sz="4400" dirty="0" smtClean="0"/>
              <a:t>, </a:t>
            </a:r>
            <a:r>
              <a:rPr lang="en-US" sz="4400" dirty="0" err="1" smtClean="0"/>
              <a:t>Zwiebel</a:t>
            </a:r>
            <a:r>
              <a:rPr lang="en-US" sz="4400" dirty="0" smtClean="0"/>
              <a:t>, </a:t>
            </a:r>
            <a:r>
              <a:rPr lang="en-US" sz="4400" dirty="0" err="1" smtClean="0"/>
              <a:t>Spinat</a:t>
            </a:r>
            <a:r>
              <a:rPr lang="en-US" sz="4400" dirty="0" smtClean="0"/>
              <a:t>, </a:t>
            </a:r>
            <a:r>
              <a:rPr lang="en-US" sz="4400" dirty="0" err="1" smtClean="0"/>
              <a:t>Eier</a:t>
            </a:r>
            <a:r>
              <a:rPr lang="en-US" sz="4400" dirty="0" smtClean="0"/>
              <a:t>, </a:t>
            </a:r>
            <a:r>
              <a:rPr lang="en-US" sz="4400" dirty="0" err="1" smtClean="0"/>
              <a:t>Käse</a:t>
            </a:r>
            <a:r>
              <a:rPr lang="en-US" sz="4400" dirty="0" smtClean="0"/>
              <a:t>, </a:t>
            </a:r>
            <a:r>
              <a:rPr lang="en-US" sz="4400" dirty="0" err="1" smtClean="0"/>
              <a:t>Möhren</a:t>
            </a:r>
            <a:r>
              <a:rPr lang="en-US" sz="4400" dirty="0" smtClean="0"/>
              <a:t>, </a:t>
            </a:r>
            <a:r>
              <a:rPr lang="en-US" sz="4400" dirty="0" err="1" smtClean="0"/>
              <a:t>Tomaten</a:t>
            </a:r>
            <a:endParaRPr lang="en-US" sz="4400" dirty="0"/>
          </a:p>
        </p:txBody>
      </p:sp>
    </p:spTree>
    <p:extLst>
      <p:ext uri="{BB962C8B-B14F-4D97-AF65-F5344CB8AC3E}">
        <p14:creationId xmlns:p14="http://schemas.microsoft.com/office/powerpoint/2010/main" val="291632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24200" y="1981200"/>
            <a:ext cx="2895600" cy="838200"/>
          </a:xfrm>
        </p:spPr>
        <p:txBody>
          <a:bodyPr>
            <a:normAutofit fontScale="92500" lnSpcReduction="10000"/>
          </a:bodyPr>
          <a:lstStyle/>
          <a:p>
            <a:r>
              <a:rPr lang="en-US" sz="5400" dirty="0" smtClean="0"/>
              <a:t>Was </a:t>
            </a:r>
            <a:r>
              <a:rPr lang="en-US" sz="5400" dirty="0" err="1" smtClean="0"/>
              <a:t>für</a:t>
            </a:r>
            <a:endParaRPr lang="en-US" sz="5400" dirty="0"/>
          </a:p>
        </p:txBody>
      </p:sp>
      <p:sp>
        <p:nvSpPr>
          <p:cNvPr id="4" name="Title 3"/>
          <p:cNvSpPr>
            <a:spLocks noGrp="1"/>
          </p:cNvSpPr>
          <p:nvPr>
            <p:ph type="ctrTitle"/>
          </p:nvPr>
        </p:nvSpPr>
        <p:spPr>
          <a:xfrm>
            <a:off x="533400" y="381000"/>
            <a:ext cx="7772400" cy="1470025"/>
          </a:xfrm>
        </p:spPr>
        <p:txBody>
          <a:bodyPr/>
          <a:lstStyle/>
          <a:p>
            <a:r>
              <a:rPr lang="en-US" dirty="0" smtClean="0"/>
              <a:t>What is the phrase that means “what kind”?</a:t>
            </a:r>
            <a:endParaRPr lang="en-US" dirty="0"/>
          </a:p>
        </p:txBody>
      </p:sp>
      <p:sp>
        <p:nvSpPr>
          <p:cNvPr id="5" name="Title 3"/>
          <p:cNvSpPr txBox="1">
            <a:spLocks/>
          </p:cNvSpPr>
          <p:nvPr/>
        </p:nvSpPr>
        <p:spPr>
          <a:xfrm>
            <a:off x="381000" y="2590800"/>
            <a:ext cx="8388927"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case follows the word “</a:t>
            </a:r>
            <a:r>
              <a:rPr lang="en-US" dirty="0" err="1" smtClean="0"/>
              <a:t>für</a:t>
            </a:r>
            <a:r>
              <a:rPr lang="en-US" dirty="0" smtClean="0"/>
              <a:t>”?</a:t>
            </a:r>
            <a:endParaRPr lang="en-US" dirty="0"/>
          </a:p>
        </p:txBody>
      </p:sp>
      <p:sp>
        <p:nvSpPr>
          <p:cNvPr id="6" name="Subtitle 2"/>
          <p:cNvSpPr txBox="1">
            <a:spLocks/>
          </p:cNvSpPr>
          <p:nvPr/>
        </p:nvSpPr>
        <p:spPr>
          <a:xfrm>
            <a:off x="3127663" y="3733800"/>
            <a:ext cx="2895600" cy="83820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smtClean="0"/>
              <a:t>accusative</a:t>
            </a:r>
            <a:endParaRPr lang="en-US" sz="5400" dirty="0"/>
          </a:p>
        </p:txBody>
      </p:sp>
    </p:spTree>
    <p:extLst>
      <p:ext uri="{BB962C8B-B14F-4D97-AF65-F5344CB8AC3E}">
        <p14:creationId xmlns:p14="http://schemas.microsoft.com/office/powerpoint/2010/main" val="14087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229600" cy="1470025"/>
          </a:xfrm>
        </p:spPr>
        <p:txBody>
          <a:bodyPr>
            <a:normAutofit/>
          </a:bodyPr>
          <a:lstStyle/>
          <a:p>
            <a:r>
              <a:rPr lang="en-US" dirty="0" smtClean="0"/>
              <a:t>Was </a:t>
            </a:r>
            <a:r>
              <a:rPr lang="en-US" dirty="0" err="1" smtClean="0"/>
              <a:t>für</a:t>
            </a:r>
            <a:r>
              <a:rPr lang="en-US" dirty="0" smtClean="0"/>
              <a:t> ________ Pizza (f.) </a:t>
            </a:r>
            <a:r>
              <a:rPr lang="en-US" dirty="0" err="1" smtClean="0"/>
              <a:t>isst</a:t>
            </a:r>
            <a:r>
              <a:rPr lang="en-US" dirty="0" smtClean="0"/>
              <a:t> du?</a:t>
            </a:r>
            <a:endParaRPr lang="en-US" dirty="0"/>
          </a:p>
        </p:txBody>
      </p:sp>
      <p:sp>
        <p:nvSpPr>
          <p:cNvPr id="4" name="Subtitle 2"/>
          <p:cNvSpPr txBox="1">
            <a:spLocks/>
          </p:cNvSpPr>
          <p:nvPr/>
        </p:nvSpPr>
        <p:spPr>
          <a:xfrm>
            <a:off x="2819400" y="2362200"/>
            <a:ext cx="1842655"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eine</a:t>
            </a:r>
            <a:endParaRPr lang="en-US" sz="54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8495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229600" cy="1470025"/>
          </a:xfrm>
        </p:spPr>
        <p:txBody>
          <a:bodyPr>
            <a:normAutofit/>
          </a:bodyPr>
          <a:lstStyle/>
          <a:p>
            <a:r>
              <a:rPr lang="en-US" dirty="0" smtClean="0"/>
              <a:t>Was </a:t>
            </a:r>
            <a:r>
              <a:rPr lang="en-US" dirty="0" err="1" smtClean="0"/>
              <a:t>für</a:t>
            </a:r>
            <a:r>
              <a:rPr lang="en-US" dirty="0" smtClean="0"/>
              <a:t> ________ Film (m.) </a:t>
            </a:r>
            <a:r>
              <a:rPr lang="en-US" dirty="0" err="1" smtClean="0"/>
              <a:t>möchtet</a:t>
            </a:r>
            <a:r>
              <a:rPr lang="en-US" dirty="0" smtClean="0"/>
              <a:t> </a:t>
            </a:r>
            <a:r>
              <a:rPr lang="en-US" dirty="0" err="1" smtClean="0"/>
              <a:t>ihr</a:t>
            </a:r>
            <a:r>
              <a:rPr lang="en-US" dirty="0" smtClean="0"/>
              <a:t> </a:t>
            </a:r>
            <a:r>
              <a:rPr lang="en-US" dirty="0" err="1" smtClean="0"/>
              <a:t>schauen</a:t>
            </a:r>
            <a:r>
              <a:rPr lang="en-US" dirty="0" smtClean="0"/>
              <a:t>?</a:t>
            </a:r>
            <a:endParaRPr lang="en-US" dirty="0"/>
          </a:p>
        </p:txBody>
      </p:sp>
      <p:sp>
        <p:nvSpPr>
          <p:cNvPr id="4" name="Subtitle 2"/>
          <p:cNvSpPr txBox="1">
            <a:spLocks/>
          </p:cNvSpPr>
          <p:nvPr/>
        </p:nvSpPr>
        <p:spPr>
          <a:xfrm>
            <a:off x="3643745" y="2057400"/>
            <a:ext cx="1842655"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einen</a:t>
            </a:r>
            <a:endParaRPr lang="en-US" sz="5400" dirty="0"/>
          </a:p>
        </p:txBody>
      </p:sp>
    </p:spTree>
    <p:extLst>
      <p:ext uri="{BB962C8B-B14F-4D97-AF65-F5344CB8AC3E}">
        <p14:creationId xmlns:p14="http://schemas.microsoft.com/office/powerpoint/2010/main" val="180935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8915400" cy="1470025"/>
          </a:xfrm>
        </p:spPr>
        <p:txBody>
          <a:bodyPr>
            <a:normAutofit/>
          </a:bodyPr>
          <a:lstStyle/>
          <a:p>
            <a:r>
              <a:rPr lang="en-US" dirty="0" smtClean="0"/>
              <a:t>Was </a:t>
            </a:r>
            <a:r>
              <a:rPr lang="en-US" dirty="0" err="1" smtClean="0"/>
              <a:t>für</a:t>
            </a:r>
            <a:r>
              <a:rPr lang="en-US" dirty="0" smtClean="0"/>
              <a:t> ________ </a:t>
            </a:r>
            <a:r>
              <a:rPr lang="en-US" dirty="0" err="1" smtClean="0"/>
              <a:t>Buch</a:t>
            </a:r>
            <a:r>
              <a:rPr lang="en-US" dirty="0" smtClean="0"/>
              <a:t> (n.) </a:t>
            </a:r>
            <a:r>
              <a:rPr lang="en-US" dirty="0" err="1" smtClean="0"/>
              <a:t>kaufst</a:t>
            </a:r>
            <a:r>
              <a:rPr lang="en-US" dirty="0" smtClean="0"/>
              <a:t> du?</a:t>
            </a:r>
            <a:endParaRPr lang="en-US" dirty="0"/>
          </a:p>
        </p:txBody>
      </p:sp>
      <p:sp>
        <p:nvSpPr>
          <p:cNvPr id="4" name="Subtitle 2"/>
          <p:cNvSpPr txBox="1">
            <a:spLocks/>
          </p:cNvSpPr>
          <p:nvPr/>
        </p:nvSpPr>
        <p:spPr>
          <a:xfrm>
            <a:off x="1905000" y="2362200"/>
            <a:ext cx="1842655"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ein</a:t>
            </a:r>
            <a:endParaRPr lang="en-US" sz="5400" dirty="0"/>
          </a:p>
        </p:txBody>
      </p:sp>
    </p:spTree>
    <p:extLst>
      <p:ext uri="{BB962C8B-B14F-4D97-AF65-F5344CB8AC3E}">
        <p14:creationId xmlns:p14="http://schemas.microsoft.com/office/powerpoint/2010/main" val="19692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8915400" cy="1470025"/>
          </a:xfrm>
        </p:spPr>
        <p:txBody>
          <a:bodyPr>
            <a:normAutofit/>
          </a:bodyPr>
          <a:lstStyle/>
          <a:p>
            <a:r>
              <a:rPr lang="en-US" dirty="0" smtClean="0"/>
              <a:t>Was </a:t>
            </a:r>
            <a:r>
              <a:rPr lang="en-US" dirty="0" err="1" smtClean="0"/>
              <a:t>für</a:t>
            </a:r>
            <a:r>
              <a:rPr lang="en-US" dirty="0" smtClean="0"/>
              <a:t> ________ </a:t>
            </a:r>
            <a:r>
              <a:rPr lang="en-US" dirty="0" err="1" smtClean="0"/>
              <a:t>Fisch</a:t>
            </a:r>
            <a:r>
              <a:rPr lang="en-US" dirty="0" smtClean="0"/>
              <a:t> (m.) </a:t>
            </a:r>
            <a:r>
              <a:rPr lang="en-US" dirty="0" err="1" smtClean="0"/>
              <a:t>ist</a:t>
            </a:r>
            <a:r>
              <a:rPr lang="en-US" dirty="0" smtClean="0"/>
              <a:t> das auf </a:t>
            </a:r>
            <a:r>
              <a:rPr lang="en-US" dirty="0" err="1" smtClean="0"/>
              <a:t>deinem</a:t>
            </a:r>
            <a:r>
              <a:rPr lang="en-US" dirty="0" smtClean="0"/>
              <a:t> Teller?</a:t>
            </a:r>
            <a:endParaRPr lang="en-US" dirty="0"/>
          </a:p>
        </p:txBody>
      </p:sp>
      <p:sp>
        <p:nvSpPr>
          <p:cNvPr id="4" name="Subtitle 2"/>
          <p:cNvSpPr txBox="1">
            <a:spLocks/>
          </p:cNvSpPr>
          <p:nvPr/>
        </p:nvSpPr>
        <p:spPr>
          <a:xfrm>
            <a:off x="2438400" y="2057400"/>
            <a:ext cx="1842655"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5400" dirty="0" err="1" smtClean="0"/>
              <a:t>einen</a:t>
            </a:r>
            <a:endParaRPr lang="en-US" sz="5400" dirty="0"/>
          </a:p>
        </p:txBody>
      </p:sp>
    </p:spTree>
    <p:extLst>
      <p:ext uri="{BB962C8B-B14F-4D97-AF65-F5344CB8AC3E}">
        <p14:creationId xmlns:p14="http://schemas.microsoft.com/office/powerpoint/2010/main" val="253369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229600" cy="4191000"/>
          </a:xfrm>
        </p:spPr>
        <p:txBody>
          <a:bodyPr>
            <a:normAutofit fontScale="90000"/>
          </a:bodyPr>
          <a:lstStyle/>
          <a:p>
            <a:r>
              <a:rPr lang="en-US" dirty="0" smtClean="0"/>
              <a:t>This has been a pretty extensive review of the grammar concepts of chapter 5.  If you could answer all of the questions correctly, this should be a good indicator that you are prepared for the upcoming chapter test.</a:t>
            </a:r>
            <a:endParaRPr lang="en-US" dirty="0"/>
          </a:p>
        </p:txBody>
      </p:sp>
    </p:spTree>
    <p:extLst>
      <p:ext uri="{BB962C8B-B14F-4D97-AF65-F5344CB8AC3E}">
        <p14:creationId xmlns:p14="http://schemas.microsoft.com/office/powerpoint/2010/main" val="3984954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lstStyle/>
          <a:p>
            <a:r>
              <a:rPr lang="en-US" dirty="0" err="1" smtClean="0"/>
              <a:t>Schreibt</a:t>
            </a:r>
            <a:r>
              <a:rPr lang="en-US" dirty="0" smtClean="0"/>
              <a:t> so </a:t>
            </a:r>
            <a:r>
              <a:rPr lang="en-US" dirty="0" err="1" smtClean="0"/>
              <a:t>viele</a:t>
            </a:r>
            <a:r>
              <a:rPr lang="en-US" dirty="0" smtClean="0"/>
              <a:t> </a:t>
            </a:r>
            <a:r>
              <a:rPr lang="en-US" dirty="0" err="1" smtClean="0"/>
              <a:t>Obstsorten</a:t>
            </a:r>
            <a:r>
              <a:rPr lang="en-US" dirty="0" smtClean="0"/>
              <a:t> </a:t>
            </a:r>
            <a:r>
              <a:rPr lang="en-US" dirty="0" err="1" smtClean="0"/>
              <a:t>wie</a:t>
            </a:r>
            <a:r>
              <a:rPr lang="en-US" dirty="0" smtClean="0"/>
              <a:t> </a:t>
            </a:r>
            <a:r>
              <a:rPr lang="en-US" dirty="0" err="1" smtClean="0"/>
              <a:t>ihr</a:t>
            </a:r>
            <a:r>
              <a:rPr lang="en-US" dirty="0" smtClean="0"/>
              <a:t> </a:t>
            </a:r>
            <a:r>
              <a:rPr lang="en-US" dirty="0" err="1" smtClean="0"/>
              <a:t>könnt</a:t>
            </a:r>
            <a:r>
              <a:rPr lang="en-US" dirty="0" smtClean="0"/>
              <a:t>!</a:t>
            </a:r>
            <a:endParaRPr lang="en-US" dirty="0"/>
          </a:p>
        </p:txBody>
      </p:sp>
      <p:sp>
        <p:nvSpPr>
          <p:cNvPr id="3" name="Subtitle 2"/>
          <p:cNvSpPr>
            <a:spLocks noGrp="1"/>
          </p:cNvSpPr>
          <p:nvPr>
            <p:ph type="subTitle" idx="1"/>
          </p:nvPr>
        </p:nvSpPr>
        <p:spPr>
          <a:xfrm>
            <a:off x="609600" y="2438400"/>
            <a:ext cx="7924800" cy="3429000"/>
          </a:xfrm>
        </p:spPr>
        <p:txBody>
          <a:bodyPr>
            <a:noAutofit/>
          </a:bodyPr>
          <a:lstStyle/>
          <a:p>
            <a:r>
              <a:rPr lang="en-US" sz="4400" dirty="0" err="1" smtClean="0"/>
              <a:t>Pflaumen</a:t>
            </a:r>
            <a:r>
              <a:rPr lang="en-US" sz="4400" dirty="0" smtClean="0"/>
              <a:t>, </a:t>
            </a:r>
            <a:r>
              <a:rPr lang="en-US" sz="4400" dirty="0" err="1" smtClean="0"/>
              <a:t>Zwetschgen</a:t>
            </a:r>
            <a:r>
              <a:rPr lang="en-US" sz="4400" dirty="0" smtClean="0"/>
              <a:t>, </a:t>
            </a:r>
            <a:r>
              <a:rPr lang="en-US" sz="4400" dirty="0" err="1" smtClean="0"/>
              <a:t>Bananen</a:t>
            </a:r>
            <a:r>
              <a:rPr lang="en-US" sz="4400" dirty="0" smtClean="0"/>
              <a:t>, </a:t>
            </a:r>
            <a:r>
              <a:rPr lang="en-US" sz="4400" dirty="0" err="1" smtClean="0"/>
              <a:t>Äpfel</a:t>
            </a:r>
            <a:r>
              <a:rPr lang="en-US" sz="4400" dirty="0" smtClean="0"/>
              <a:t>, </a:t>
            </a:r>
            <a:r>
              <a:rPr lang="en-US" sz="4400" dirty="0" err="1" smtClean="0"/>
              <a:t>Trauben</a:t>
            </a:r>
            <a:r>
              <a:rPr lang="en-US" sz="4400" dirty="0" smtClean="0"/>
              <a:t>, </a:t>
            </a:r>
            <a:r>
              <a:rPr lang="en-US" sz="4400" dirty="0" err="1" smtClean="0"/>
              <a:t>Erdbeeren</a:t>
            </a:r>
            <a:r>
              <a:rPr lang="en-US" sz="4400" dirty="0" smtClean="0"/>
              <a:t>, </a:t>
            </a:r>
            <a:r>
              <a:rPr lang="en-US" sz="4400" dirty="0" err="1" smtClean="0"/>
              <a:t>Himbeeren</a:t>
            </a:r>
            <a:r>
              <a:rPr lang="en-US" sz="4400" dirty="0" smtClean="0"/>
              <a:t>, </a:t>
            </a:r>
            <a:r>
              <a:rPr lang="en-US" sz="4400" dirty="0" err="1" smtClean="0"/>
              <a:t>Zitronen</a:t>
            </a:r>
            <a:r>
              <a:rPr lang="en-US" sz="4400" dirty="0" smtClean="0"/>
              <a:t>, </a:t>
            </a:r>
            <a:r>
              <a:rPr lang="en-US" sz="4400" dirty="0" err="1" smtClean="0"/>
              <a:t>Pfirsichen</a:t>
            </a:r>
            <a:r>
              <a:rPr lang="en-US" sz="4400" dirty="0" smtClean="0"/>
              <a:t>, </a:t>
            </a:r>
            <a:r>
              <a:rPr lang="en-US" sz="4400" dirty="0" err="1" smtClean="0"/>
              <a:t>Orangen</a:t>
            </a:r>
            <a:r>
              <a:rPr lang="en-US" sz="4400" dirty="0" smtClean="0"/>
              <a:t>, </a:t>
            </a:r>
            <a:r>
              <a:rPr lang="en-US" sz="4400" dirty="0" err="1" smtClean="0"/>
              <a:t>Ananas</a:t>
            </a:r>
            <a:r>
              <a:rPr lang="en-US" sz="4400" dirty="0" smtClean="0"/>
              <a:t>, Grapefruit…</a:t>
            </a:r>
            <a:endParaRPr lang="en-US" sz="4400" dirty="0"/>
          </a:p>
        </p:txBody>
      </p:sp>
    </p:spTree>
    <p:extLst>
      <p:ext uri="{BB962C8B-B14F-4D97-AF65-F5344CB8AC3E}">
        <p14:creationId xmlns:p14="http://schemas.microsoft.com/office/powerpoint/2010/main" val="291632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1"/>
            <a:ext cx="9144000" cy="609599"/>
          </a:xfrm>
        </p:spPr>
        <p:txBody>
          <a:bodyPr>
            <a:normAutofit/>
          </a:bodyPr>
          <a:lstStyle/>
          <a:p>
            <a:r>
              <a:rPr lang="en-US" sz="2400" dirty="0" smtClean="0"/>
              <a:t>How would you say these phrases to more than one person informally?</a:t>
            </a:r>
            <a:endParaRPr lang="en-US" sz="2400" dirty="0"/>
          </a:p>
        </p:txBody>
      </p:sp>
      <p:sp>
        <p:nvSpPr>
          <p:cNvPr id="3" name="Subtitle 2"/>
          <p:cNvSpPr>
            <a:spLocks noGrp="1"/>
          </p:cNvSpPr>
          <p:nvPr>
            <p:ph type="subTitle" idx="1"/>
          </p:nvPr>
        </p:nvSpPr>
        <p:spPr>
          <a:xfrm>
            <a:off x="-457200" y="3075709"/>
            <a:ext cx="4191000" cy="3733800"/>
          </a:xfrm>
        </p:spPr>
        <p:txBody>
          <a:bodyPr>
            <a:normAutofit/>
          </a:bodyPr>
          <a:lstStyle/>
          <a:p>
            <a:r>
              <a:rPr lang="en-US" dirty="0" smtClean="0"/>
              <a:t>Guck mal!</a:t>
            </a:r>
          </a:p>
          <a:p>
            <a:r>
              <a:rPr lang="en-US" dirty="0" err="1" smtClean="0"/>
              <a:t>Schau</a:t>
            </a:r>
            <a:r>
              <a:rPr lang="en-US" dirty="0" smtClean="0"/>
              <a:t> mal!</a:t>
            </a:r>
          </a:p>
          <a:p>
            <a:r>
              <a:rPr lang="en-US" dirty="0" err="1" smtClean="0"/>
              <a:t>Sieh</a:t>
            </a:r>
            <a:r>
              <a:rPr lang="en-US" dirty="0" smtClean="0"/>
              <a:t> mal!</a:t>
            </a:r>
          </a:p>
          <a:p>
            <a:r>
              <a:rPr lang="en-US" dirty="0" err="1" smtClean="0"/>
              <a:t>Hör</a:t>
            </a:r>
            <a:r>
              <a:rPr lang="en-US" dirty="0" smtClean="0"/>
              <a:t> mal (</a:t>
            </a:r>
            <a:r>
              <a:rPr lang="en-US" dirty="0" err="1" smtClean="0"/>
              <a:t>zu</a:t>
            </a:r>
            <a:r>
              <a:rPr lang="en-US" dirty="0" smtClean="0"/>
              <a:t>)!</a:t>
            </a:r>
            <a:endParaRPr lang="en-US" dirty="0"/>
          </a:p>
        </p:txBody>
      </p:sp>
      <p:sp>
        <p:nvSpPr>
          <p:cNvPr id="4" name="Subtitle 2"/>
          <p:cNvSpPr txBox="1">
            <a:spLocks/>
          </p:cNvSpPr>
          <p:nvPr/>
        </p:nvSpPr>
        <p:spPr>
          <a:xfrm>
            <a:off x="2171700" y="3075709"/>
            <a:ext cx="4191000" cy="3733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Guckt</a:t>
            </a:r>
            <a:r>
              <a:rPr lang="en-US" dirty="0" smtClean="0"/>
              <a:t> mal!</a:t>
            </a:r>
          </a:p>
          <a:p>
            <a:r>
              <a:rPr lang="en-US" dirty="0" err="1" smtClean="0"/>
              <a:t>Schaut</a:t>
            </a:r>
            <a:r>
              <a:rPr lang="en-US" dirty="0" smtClean="0"/>
              <a:t> mal!</a:t>
            </a:r>
          </a:p>
          <a:p>
            <a:r>
              <a:rPr lang="en-US" dirty="0" err="1" smtClean="0"/>
              <a:t>Seht</a:t>
            </a:r>
            <a:r>
              <a:rPr lang="en-US" dirty="0" smtClean="0"/>
              <a:t> mal!</a:t>
            </a:r>
          </a:p>
          <a:p>
            <a:r>
              <a:rPr lang="en-US" dirty="0" err="1" smtClean="0"/>
              <a:t>Hört</a:t>
            </a:r>
            <a:r>
              <a:rPr lang="en-US" dirty="0" smtClean="0"/>
              <a:t> mal (</a:t>
            </a:r>
            <a:r>
              <a:rPr lang="en-US" dirty="0" err="1" smtClean="0"/>
              <a:t>zu</a:t>
            </a:r>
            <a:r>
              <a:rPr lang="en-US" dirty="0" smtClean="0"/>
              <a:t>)!</a:t>
            </a:r>
            <a:endParaRPr lang="en-US" dirty="0"/>
          </a:p>
        </p:txBody>
      </p:sp>
      <p:sp>
        <p:nvSpPr>
          <p:cNvPr id="5" name="Title 1"/>
          <p:cNvSpPr txBox="1">
            <a:spLocks/>
          </p:cNvSpPr>
          <p:nvPr/>
        </p:nvSpPr>
        <p:spPr>
          <a:xfrm>
            <a:off x="381000" y="152400"/>
            <a:ext cx="7772400" cy="147002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are some ways to call someone’s attention to something?</a:t>
            </a:r>
            <a:endParaRPr lang="en-US" dirty="0"/>
          </a:p>
        </p:txBody>
      </p:sp>
      <p:sp>
        <p:nvSpPr>
          <p:cNvPr id="6" name="Title 1"/>
          <p:cNvSpPr txBox="1">
            <a:spLocks/>
          </p:cNvSpPr>
          <p:nvPr/>
        </p:nvSpPr>
        <p:spPr>
          <a:xfrm>
            <a:off x="27709" y="1911927"/>
            <a:ext cx="9144000" cy="6095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How about formally to one or multiple people?</a:t>
            </a:r>
            <a:endParaRPr lang="en-US" sz="2400" dirty="0"/>
          </a:p>
        </p:txBody>
      </p:sp>
      <p:sp>
        <p:nvSpPr>
          <p:cNvPr id="7" name="Subtitle 2"/>
          <p:cNvSpPr txBox="1">
            <a:spLocks/>
          </p:cNvSpPr>
          <p:nvPr/>
        </p:nvSpPr>
        <p:spPr>
          <a:xfrm>
            <a:off x="5105400" y="3075709"/>
            <a:ext cx="4191000" cy="3733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err="1" smtClean="0"/>
              <a:t>Gucken</a:t>
            </a:r>
            <a:r>
              <a:rPr lang="en-US" dirty="0" smtClean="0"/>
              <a:t> </a:t>
            </a:r>
            <a:r>
              <a:rPr lang="en-US" dirty="0" err="1" smtClean="0"/>
              <a:t>Sie</a:t>
            </a:r>
            <a:r>
              <a:rPr lang="en-US" dirty="0" smtClean="0"/>
              <a:t> mal!</a:t>
            </a:r>
          </a:p>
          <a:p>
            <a:r>
              <a:rPr lang="en-US" dirty="0" err="1" smtClean="0"/>
              <a:t>Schauen</a:t>
            </a:r>
            <a:r>
              <a:rPr lang="en-US" dirty="0" smtClean="0"/>
              <a:t> </a:t>
            </a:r>
            <a:r>
              <a:rPr lang="en-US" dirty="0" err="1" smtClean="0"/>
              <a:t>Sie</a:t>
            </a:r>
            <a:r>
              <a:rPr lang="en-US" dirty="0" smtClean="0"/>
              <a:t> mal!</a:t>
            </a:r>
          </a:p>
          <a:p>
            <a:r>
              <a:rPr lang="en-US" dirty="0" err="1" smtClean="0"/>
              <a:t>Sehen</a:t>
            </a:r>
            <a:r>
              <a:rPr lang="en-US" dirty="0" smtClean="0"/>
              <a:t> </a:t>
            </a:r>
            <a:r>
              <a:rPr lang="en-US" dirty="0" err="1" smtClean="0"/>
              <a:t>Sie</a:t>
            </a:r>
            <a:r>
              <a:rPr lang="en-US" dirty="0" smtClean="0"/>
              <a:t> mal!</a:t>
            </a:r>
          </a:p>
          <a:p>
            <a:r>
              <a:rPr lang="en-US" dirty="0" err="1" smtClean="0"/>
              <a:t>Hören</a:t>
            </a:r>
            <a:r>
              <a:rPr lang="en-US" dirty="0" smtClean="0"/>
              <a:t> </a:t>
            </a:r>
            <a:r>
              <a:rPr lang="en-US" dirty="0" err="1" smtClean="0"/>
              <a:t>Sie</a:t>
            </a:r>
            <a:r>
              <a:rPr lang="en-US" dirty="0" smtClean="0"/>
              <a:t> mal (</a:t>
            </a:r>
            <a:r>
              <a:rPr lang="en-US" dirty="0" err="1" smtClean="0"/>
              <a:t>zu</a:t>
            </a:r>
            <a:r>
              <a:rPr lang="en-US" dirty="0" smtClean="0"/>
              <a:t>)!</a:t>
            </a:r>
            <a:endParaRPr lang="en-US" dirty="0"/>
          </a:p>
        </p:txBody>
      </p:sp>
    </p:spTree>
    <p:extLst>
      <p:ext uri="{BB962C8B-B14F-4D97-AF65-F5344CB8AC3E}">
        <p14:creationId xmlns:p14="http://schemas.microsoft.com/office/powerpoint/2010/main" val="18320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0850"/>
          </a:xfrm>
        </p:spPr>
        <p:txBody>
          <a:bodyPr>
            <a:normAutofit fontScale="90000"/>
          </a:bodyPr>
          <a:lstStyle/>
          <a:p>
            <a:r>
              <a:rPr lang="en-US" dirty="0" smtClean="0"/>
              <a:t>For the next several slides fill in the blank with the correct form of “dies”  Before we get started which chart should we look at to determine the endings?</a:t>
            </a:r>
            <a:endParaRPr lang="en-US" dirty="0"/>
          </a:p>
        </p:txBody>
      </p:sp>
      <p:sp>
        <p:nvSpPr>
          <p:cNvPr id="3" name="Subtitle 2"/>
          <p:cNvSpPr>
            <a:spLocks noGrp="1"/>
          </p:cNvSpPr>
          <p:nvPr>
            <p:ph type="subTitle" idx="1"/>
          </p:nvPr>
        </p:nvSpPr>
        <p:spPr>
          <a:xfrm>
            <a:off x="3048000" y="4343400"/>
            <a:ext cx="3048000" cy="1752600"/>
          </a:xfrm>
        </p:spPr>
        <p:txBody>
          <a:bodyPr/>
          <a:lstStyle/>
          <a:p>
            <a:r>
              <a:rPr lang="en-US" dirty="0" smtClean="0"/>
              <a:t>R E S E</a:t>
            </a:r>
          </a:p>
          <a:p>
            <a:r>
              <a:rPr lang="en-US" dirty="0" smtClean="0"/>
              <a:t>N E S E</a:t>
            </a:r>
          </a:p>
          <a:p>
            <a:r>
              <a:rPr lang="en-US" dirty="0" smtClean="0"/>
              <a:t>MRMN</a:t>
            </a:r>
            <a:endParaRPr lang="en-US" dirty="0"/>
          </a:p>
        </p:txBody>
      </p:sp>
    </p:spTree>
    <p:extLst>
      <p:ext uri="{BB962C8B-B14F-4D97-AF65-F5344CB8AC3E}">
        <p14:creationId xmlns:p14="http://schemas.microsoft.com/office/powerpoint/2010/main" val="18320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Was </a:t>
            </a:r>
            <a:r>
              <a:rPr lang="en-US" dirty="0" err="1" smtClean="0"/>
              <a:t>soll</a:t>
            </a:r>
            <a:r>
              <a:rPr lang="en-US" dirty="0" smtClean="0"/>
              <a:t> </a:t>
            </a:r>
            <a:r>
              <a:rPr lang="en-US" dirty="0" err="1" smtClean="0"/>
              <a:t>denn</a:t>
            </a:r>
            <a:r>
              <a:rPr lang="en-US" dirty="0" smtClean="0"/>
              <a:t> das </a:t>
            </a:r>
            <a:r>
              <a:rPr lang="en-US" dirty="0" err="1" smtClean="0"/>
              <a:t>sein</a:t>
            </a:r>
            <a:r>
              <a:rPr lang="en-US" dirty="0" smtClean="0"/>
              <a:t>, dies____ </a:t>
            </a:r>
            <a:r>
              <a:rPr lang="en-US" dirty="0" err="1" smtClean="0"/>
              <a:t>Fisch</a:t>
            </a:r>
            <a:r>
              <a:rPr lang="en-US" dirty="0" smtClean="0"/>
              <a:t> (m.) da?</a:t>
            </a:r>
            <a:endParaRPr lang="en-US" dirty="0"/>
          </a:p>
        </p:txBody>
      </p:sp>
      <p:sp>
        <p:nvSpPr>
          <p:cNvPr id="3" name="Subtitle 2"/>
          <p:cNvSpPr>
            <a:spLocks noGrp="1"/>
          </p:cNvSpPr>
          <p:nvPr>
            <p:ph type="subTitle" idx="1"/>
          </p:nvPr>
        </p:nvSpPr>
        <p:spPr>
          <a:xfrm>
            <a:off x="6858000" y="1981200"/>
            <a:ext cx="1371600" cy="914400"/>
          </a:xfrm>
        </p:spPr>
        <p:txBody>
          <a:bodyPr>
            <a:normAutofit/>
          </a:bodyPr>
          <a:lstStyle/>
          <a:p>
            <a:r>
              <a:rPr lang="en-US" sz="5400" dirty="0" err="1" smtClean="0"/>
              <a:t>er</a:t>
            </a:r>
            <a:endParaRPr lang="en-US" sz="5400" dirty="0"/>
          </a:p>
        </p:txBody>
      </p:sp>
    </p:spTree>
    <p:extLst>
      <p:ext uri="{BB962C8B-B14F-4D97-AF65-F5344CB8AC3E}">
        <p14:creationId xmlns:p14="http://schemas.microsoft.com/office/powerpoint/2010/main" val="18320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 dies____ </a:t>
            </a:r>
            <a:r>
              <a:rPr lang="en-US" dirty="0" err="1" smtClean="0"/>
              <a:t>Obstsalat</a:t>
            </a:r>
            <a:r>
              <a:rPr lang="en-US" dirty="0" smtClean="0"/>
              <a:t> (m.) </a:t>
            </a:r>
            <a:r>
              <a:rPr lang="en-US" dirty="0" err="1" smtClean="0"/>
              <a:t>habe</a:t>
            </a:r>
            <a:r>
              <a:rPr lang="en-US" dirty="0" smtClean="0"/>
              <a:t> </a:t>
            </a:r>
            <a:r>
              <a:rPr lang="en-US" dirty="0" err="1" smtClean="0"/>
              <a:t>ich</a:t>
            </a:r>
            <a:r>
              <a:rPr lang="en-US" dirty="0" smtClean="0"/>
              <a:t> </a:t>
            </a:r>
            <a:r>
              <a:rPr lang="en-US" dirty="0" err="1" smtClean="0"/>
              <a:t>Äpfel</a:t>
            </a:r>
            <a:r>
              <a:rPr lang="en-US" dirty="0" smtClean="0"/>
              <a:t>, </a:t>
            </a:r>
            <a:r>
              <a:rPr lang="en-US" dirty="0" err="1" smtClean="0"/>
              <a:t>Trauben</a:t>
            </a:r>
            <a:r>
              <a:rPr lang="en-US" dirty="0" smtClean="0"/>
              <a:t> und </a:t>
            </a:r>
            <a:r>
              <a:rPr lang="en-US" dirty="0" err="1" smtClean="0"/>
              <a:t>Pfirsiche</a:t>
            </a:r>
            <a:r>
              <a:rPr lang="en-US" dirty="0" smtClean="0"/>
              <a:t>?</a:t>
            </a:r>
            <a:endParaRPr lang="en-US" dirty="0"/>
          </a:p>
        </p:txBody>
      </p:sp>
      <p:sp>
        <p:nvSpPr>
          <p:cNvPr id="3" name="Subtitle 2"/>
          <p:cNvSpPr>
            <a:spLocks noGrp="1"/>
          </p:cNvSpPr>
          <p:nvPr>
            <p:ph type="subTitle" idx="1"/>
          </p:nvPr>
        </p:nvSpPr>
        <p:spPr>
          <a:xfrm>
            <a:off x="2286000" y="2057400"/>
            <a:ext cx="1371600" cy="914400"/>
          </a:xfrm>
        </p:spPr>
        <p:txBody>
          <a:bodyPr>
            <a:normAutofit/>
          </a:bodyPr>
          <a:lstStyle/>
          <a:p>
            <a:r>
              <a:rPr lang="en-US" sz="5400" dirty="0" err="1" smtClean="0"/>
              <a:t>em</a:t>
            </a:r>
            <a:endParaRPr lang="en-US" sz="5400" dirty="0"/>
          </a:p>
        </p:txBody>
      </p:sp>
    </p:spTree>
    <p:extLst>
      <p:ext uri="{BB962C8B-B14F-4D97-AF65-F5344CB8AC3E}">
        <p14:creationId xmlns:p14="http://schemas.microsoft.com/office/powerpoint/2010/main" val="26603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1011</Words>
  <Application>Microsoft Office PowerPoint</Application>
  <PresentationFormat>On-screen Show (4:3)</PresentationFormat>
  <Paragraphs>152</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Kapitel 5 Wiederholung</vt:lpstr>
      <vt:lpstr>Schreibt einige Zutaten in Pizza!</vt:lpstr>
      <vt:lpstr>Schreibt einige Zutaten in Kuchen!</vt:lpstr>
      <vt:lpstr>Schreibt einige Zutaten in Salat!</vt:lpstr>
      <vt:lpstr>Schreibt so viele Obstsorten wie ihr könnt!</vt:lpstr>
      <vt:lpstr>How would you say these phrases to more than one person informally?</vt:lpstr>
      <vt:lpstr>For the next several slides fill in the blank with the correct form of “dies”  Before we get started which chart should we look at to determine the endings?</vt:lpstr>
      <vt:lpstr>Was soll denn das sein, dies____ Fisch (m.) da?</vt:lpstr>
      <vt:lpstr>In dies____ Obstsalat (m.) habe ich Äpfel, Trauben und Pfirsiche?</vt:lpstr>
      <vt:lpstr>Dies____  Gemüse (n.) mag ich auch nicht.</vt:lpstr>
      <vt:lpstr>Ich bedaure, dies___ Gemüsesuppe (f.) schmeckt mir nicht.</vt:lpstr>
      <vt:lpstr>Und was ist auf dies____ Sandwich (n.)?</vt:lpstr>
      <vt:lpstr>In dies____ Speise (f.) gibt es wenig Salz und Fett.  Sehr gesund.</vt:lpstr>
      <vt:lpstr>Probieren Sie erst mal dies___ Fisch (m.)!</vt:lpstr>
      <vt:lpstr>Ich möchte erst dies____ Fleisch (n.) schmecken.  Es sieht echt lecker aus.</vt:lpstr>
      <vt:lpstr>What is a possessive adjective?</vt:lpstr>
      <vt:lpstr>For the next several slides fill in the blank with the correct form of the best fitting possessive adjective.  Before we get started which chart should we look at to determine the endings for these words?</vt:lpstr>
      <vt:lpstr>Sabine, was magst du auf _______ Sandwich (n.)?</vt:lpstr>
      <vt:lpstr>Und du, Peter, macht _______ Mutter (f.)  _______ Pausenbrot (n.) jeden Tag.</vt:lpstr>
      <vt:lpstr>Meine Schwester Elke mag alle Käsesorten, aber ________ Bruder (m.), Max, er isst nur Camembert auf _________ Pausenbrot (n.).</vt:lpstr>
      <vt:lpstr>Maria und Peter, was habt ihr denn auf __________ Brot (n.)da?</vt:lpstr>
      <vt:lpstr>Ich selbst mag am liebsten Quark auf __________ Brot (n.).  </vt:lpstr>
      <vt:lpstr>Wir mögen nur Käse auf ___________ Pizza (f.).</vt:lpstr>
      <vt:lpstr>Du magst Fleisch.  Aber _______ Eltern, mögen sie auch Fleisch wie du?</vt:lpstr>
      <vt:lpstr>Annas Familie isst vegetarisch, aber ________ Schwester (f.) isst ab und zu Fleisch.</vt:lpstr>
      <vt:lpstr>For the next several slides fill in the blank with the correct form of “welch”  Before we get started which chart should we look at to determine the endings?</vt:lpstr>
      <vt:lpstr>Ulrike, welch____ Fleisch (n.) isst du lieber, Salami oder Schinken?</vt:lpstr>
      <vt:lpstr>Welch____ Joghurt (m.) isst du am liebsten?</vt:lpstr>
      <vt:lpstr>In welch____ Restaurant (n.) essen wir heute Abend?</vt:lpstr>
      <vt:lpstr>Welch___ Milch (f.) trinkest du lieber, Vanille oder Schoko?</vt:lpstr>
      <vt:lpstr>Auf welch____ Pizza (f.) gibt es keine Zwiebeln?</vt:lpstr>
      <vt:lpstr>Welch____ Wein (m.) trinkst du mit Fisch?</vt:lpstr>
      <vt:lpstr>It this chapter we came across two dative verbs.  Can you name them?</vt:lpstr>
      <vt:lpstr>For the next several slides, determine if the blank is the subject or object and use the proper pronoun.</vt:lpstr>
      <vt:lpstr>Frische Tomaten schmecken _____ gar nicht, aber Tomatensauce esse _____ auf meiner Pizza..</vt:lpstr>
      <vt:lpstr>Ich finde Erdbeeren lecker, aber Himbeere mag ______ am liebsten.</vt:lpstr>
      <vt:lpstr>Erika, gefällt _____ das Essen?  _____ hast fast nichts gegessen.</vt:lpstr>
      <vt:lpstr>Meine Mutter isst vegetarisch, weil _____ Fleisch nicht gut schmeckt.</vt:lpstr>
      <vt:lpstr>Meine Groβeltern mögen nur deutsches Essen.  ______ essen kein chinesisches Essen, weil es ______ nicht schmeckt.</vt:lpstr>
      <vt:lpstr>What is the phrase that means “what kind”?</vt:lpstr>
      <vt:lpstr>Was für ________ Pizza (f.) isst du?</vt:lpstr>
      <vt:lpstr>Was für ________ Film (m.) möchtet ihr schauen?</vt:lpstr>
      <vt:lpstr>Was für ________ Buch (n.) kaufst du?</vt:lpstr>
      <vt:lpstr>Was für ________ Fisch (m.) ist das auf deinem Teller?</vt:lpstr>
      <vt:lpstr>This has been a pretty extensive review of the grammar concepts of chapter 5.  If you could answer all of the questions correctly, this should be a good indicator that you are prepared for the upcoming chapter test.</vt:lpstr>
    </vt:vector>
  </TitlesOfParts>
  <Company>North Allegheny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Duschek, Kimberly</dc:creator>
  <cp:lastModifiedBy>Duschek, Kimberly</cp:lastModifiedBy>
  <cp:revision>4</cp:revision>
  <dcterms:created xsi:type="dcterms:W3CDTF">2013-05-01T10:16:02Z</dcterms:created>
  <dcterms:modified xsi:type="dcterms:W3CDTF">2013-05-01T12:20:54Z</dcterms:modified>
</cp:coreProperties>
</file>